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de-DE" sz="4400" spc="-1" strike="noStrike">
                <a:latin typeface="Arial"/>
              </a:rPr>
              <a:t>Format des Titeltextes durch Klicken bearbeiten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Format des Gliederungstextes durch Klicken bearbeiten</a:t>
            </a:r>
            <a:endParaRPr b="0" lang="de-DE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pc="-1" strike="noStrike">
                <a:latin typeface="Arial"/>
              </a:rPr>
              <a:t>Zweite Gliederungsebene</a:t>
            </a:r>
            <a:endParaRPr b="0" lang="de-DE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latin typeface="Arial"/>
              </a:rPr>
              <a:t>Dritte Gliederungsebene</a:t>
            </a:r>
            <a:endParaRPr b="0" lang="de-DE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latin typeface="Arial"/>
              </a:rPr>
              <a:t>Vierte Gliederungsebene</a:t>
            </a:r>
            <a:endParaRPr b="0" lang="de-DE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Fünfte Gliederungsebene</a:t>
            </a:r>
            <a:endParaRPr b="0" lang="de-DE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Sechste Gliederungsebene</a:t>
            </a:r>
            <a:endParaRPr b="0" lang="de-DE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Siebte Gliederungsebene</a:t>
            </a:r>
            <a:endParaRPr b="0" lang="de-DE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de-DE" sz="4400" spc="-1" strike="noStrike">
                <a:latin typeface="Arial"/>
              </a:rPr>
              <a:t>Format des Titeltextes durch Klicken bearbeiten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Format des Gliederungstextes durch Klicken bearbeiten</a:t>
            </a:r>
            <a:endParaRPr b="0" lang="de-DE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pc="-1" strike="noStrike">
                <a:latin typeface="Arial"/>
              </a:rPr>
              <a:t>Zweite Gliederungsebene</a:t>
            </a:r>
            <a:endParaRPr b="0" lang="de-DE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latin typeface="Arial"/>
              </a:rPr>
              <a:t>Dritte Gliederungsebene</a:t>
            </a:r>
            <a:endParaRPr b="0" lang="de-DE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latin typeface="Arial"/>
              </a:rPr>
              <a:t>Vierte Gliederungsebene</a:t>
            </a:r>
            <a:endParaRPr b="0" lang="de-DE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Fünfte Gliederungsebene</a:t>
            </a:r>
            <a:endParaRPr b="0" lang="de-DE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Sechste Gliederungsebene</a:t>
            </a:r>
            <a:endParaRPr b="0" lang="de-DE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Siebte Gliederungsebene</a:t>
            </a:r>
            <a:endParaRPr b="0" lang="de-DE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4400" spc="-1" strike="noStrike">
                <a:latin typeface="Arial"/>
              </a:rPr>
              <a:t>Katzenschutzverordnung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69840" cy="32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1800" spc="-1" strike="noStrike">
                <a:latin typeface="Arial"/>
              </a:rPr>
              <a:t>Version 08.01.2025</a:t>
            </a:r>
            <a:endParaRPr b="0" lang="de-DE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de-DE" sz="1800" spc="-1" strike="noStrike">
                <a:latin typeface="Arial"/>
              </a:rPr>
              <a:t>Politik für die Katz’</a:t>
            </a:r>
            <a:endParaRPr b="0" lang="de-DE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4400" spc="-1" strike="noStrike">
                <a:latin typeface="Arial"/>
              </a:rPr>
              <a:t>Erfahrungen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394200" cy="263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00000"/>
              </a:lnSpc>
            </a:pPr>
            <a:endParaRPr b="0" lang="de-DE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200" spc="-1" strike="noStrike">
                <a:latin typeface="Arial"/>
              </a:rPr>
              <a:t>Kaum Anträge auf Ausnahmegenehmigungen (z.B. für Züchter)</a:t>
            </a:r>
            <a:endParaRPr b="0" lang="de-DE" sz="2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200" spc="-1" strike="noStrike">
                <a:latin typeface="Arial"/>
              </a:rPr>
              <a:t>Kaum Nachbarschaftsanzeigen </a:t>
            </a:r>
            <a:endParaRPr b="0" lang="de-DE" sz="2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200" spc="-1" strike="noStrike">
                <a:latin typeface="Arial"/>
                <a:ea typeface="Microsoft YaHei"/>
              </a:rPr>
              <a:t>Wenig Aufwand für Verwaltung bei Zusammenarbeit</a:t>
            </a:r>
            <a:r>
              <a:rPr b="1" lang="de-DE" sz="2200" spc="-1" strike="noStrike">
                <a:latin typeface="Arial"/>
                <a:ea typeface="Microsoft YaHei"/>
              </a:rPr>
              <a:t> </a:t>
            </a:r>
            <a:r>
              <a:rPr b="0" lang="de-DE" sz="2200" spc="-1" strike="noStrike">
                <a:latin typeface="Arial"/>
                <a:ea typeface="Microsoft YaHei"/>
              </a:rPr>
              <a:t>mit beauftragten Tierschutzvereinen:</a:t>
            </a:r>
            <a:endParaRPr b="0" lang="de-DE" sz="2200" spc="-1" strike="noStrike">
              <a:latin typeface="Arial"/>
            </a:endParaRPr>
          </a:p>
          <a:p>
            <a:pPr lvl="3" marL="864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200" spc="-1" strike="noStrike">
                <a:latin typeface="Arial"/>
                <a:ea typeface="Microsoft YaHei"/>
              </a:rPr>
              <a:t> </a:t>
            </a:r>
            <a:r>
              <a:rPr b="0" lang="de-DE" sz="1800" spc="-1" strike="noStrike">
                <a:latin typeface="Arial"/>
                <a:ea typeface="Microsoft YaHei"/>
              </a:rPr>
              <a:t>Fangen und Unterbringen von Tieren</a:t>
            </a:r>
            <a:endParaRPr b="0" lang="de-DE" sz="1800" spc="-1" strike="noStrike">
              <a:latin typeface="Arial"/>
            </a:endParaRPr>
          </a:p>
          <a:p>
            <a:pPr lvl="3" marL="864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latin typeface="Arial"/>
                <a:ea typeface="Microsoft YaHei"/>
              </a:rPr>
              <a:t> </a:t>
            </a:r>
            <a:r>
              <a:rPr b="0" lang="de-DE" sz="1800" spc="-1" strike="noStrike">
                <a:latin typeface="Arial"/>
                <a:ea typeface="Microsoft YaHei"/>
              </a:rPr>
              <a:t>Auslesen von Mikrochips</a:t>
            </a:r>
            <a:endParaRPr b="0" lang="de-DE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4400" spc="-1" strike="noStrike">
                <a:latin typeface="Arial"/>
              </a:rPr>
              <a:t>Umsetzung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504000" y="1260000"/>
            <a:ext cx="9394200" cy="251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00000"/>
              </a:lnSpc>
            </a:pPr>
            <a:endParaRPr b="0" lang="de-DE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Proaktive Kontrollen nur anlassbezogen (z.B. bei  Tierschutzproblemen) </a:t>
            </a:r>
            <a:endParaRPr b="0" lang="de-D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Zusammenarbeit Gemeinde und Tierschutzverein bei Meldungen</a:t>
            </a:r>
            <a:endParaRPr b="0" lang="de-D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Fachliche Unterstützung durch Veterinäramt</a:t>
            </a:r>
            <a:endParaRPr b="0" lang="de-D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Zwangsgeld bei Zuwiderhandlung</a:t>
            </a:r>
            <a:endParaRPr b="0" lang="de-DE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4400" spc="-1" strike="noStrike">
                <a:latin typeface="Arial"/>
              </a:rPr>
              <a:t>Vorteile der Regelung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504000" y="1571760"/>
            <a:ext cx="9394200" cy="27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200" spc="-1" strike="noStrike">
                <a:latin typeface="Arial"/>
              </a:rPr>
              <a:t>Rechtssichere Bestandskontrolle freilebender Katzen, betrifft Gemeinde, Tierschutz und Tierärzte</a:t>
            </a:r>
            <a:endParaRPr b="0" lang="de-DE" sz="2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200" spc="-1" strike="noStrike">
                <a:latin typeface="Arial"/>
              </a:rPr>
              <a:t>Einfacheres Fundkatzen-Management</a:t>
            </a:r>
            <a:endParaRPr b="0" lang="de-DE" sz="2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200" spc="-1" strike="noStrike">
                <a:latin typeface="Arial"/>
              </a:rPr>
              <a:t>Handlungsgrundlage für Veterinärbehörden im Fall z. B. von Animal-Hoarding</a:t>
            </a:r>
            <a:endParaRPr b="0" lang="de-DE" sz="2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200" spc="-1" strike="noStrike">
                <a:latin typeface="Arial"/>
              </a:rPr>
              <a:t>Option, Zwangsgeld gegenüber uneinsichtigen Katzenhaltern zu verhängen</a:t>
            </a:r>
            <a:endParaRPr b="0" lang="de-DE" sz="2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200" spc="-1" strike="noStrike">
                <a:latin typeface="Arial"/>
              </a:rPr>
              <a:t>Kleinwildtier- und Amphibienschutz</a:t>
            </a:r>
            <a:endParaRPr b="0" lang="de-DE" sz="2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200" spc="-1" strike="noStrike">
                <a:latin typeface="Arial"/>
              </a:rPr>
              <a:t>Erschwerung des illegalen Heimtierhandels</a:t>
            </a:r>
            <a:endParaRPr b="0" lang="de-DE" sz="2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200" spc="-1" strike="noStrike">
                <a:latin typeface="Arial"/>
              </a:rPr>
              <a:t>Weniger Krankheitsverbreitung für Katzen, Hunde, Nutztiere und Mensch (Zoonosen)</a:t>
            </a:r>
            <a:endParaRPr b="0" lang="de-DE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4400" spc="-1" strike="noStrike">
                <a:latin typeface="Arial"/>
              </a:rPr>
              <a:t>Wie wirkt eine KschV?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504000" y="1931760"/>
            <a:ext cx="9394200" cy="16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de-DE" sz="2200" spc="-1" strike="noStrike">
                <a:latin typeface="Arial"/>
              </a:rPr>
              <a:t>Regelmäßige Bekanntgabe der Verordnung mit Erklärung</a:t>
            </a:r>
            <a:endParaRPr b="0" lang="de-DE" sz="2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de-DE" sz="2200" spc="-1" strike="noStrike">
                <a:latin typeface="Arial"/>
              </a:rPr>
              <a:t>Appellativer Charakter (keine aktiven Kontrollen)</a:t>
            </a:r>
            <a:endParaRPr b="0" lang="de-DE" sz="2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de-DE" sz="2200" spc="-1" strike="noStrike">
                <a:latin typeface="Arial"/>
                <a:ea typeface="Microsoft YaHei"/>
              </a:rPr>
              <a:t>Soziale Kontrolle (man spricht darüber)</a:t>
            </a:r>
            <a:endParaRPr b="0" lang="de-DE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4400" spc="-1" strike="noStrike">
                <a:latin typeface="Arial"/>
              </a:rPr>
              <a:t>Vermehrung/Überlebensrate</a:t>
            </a:r>
            <a:endParaRPr b="0" lang="de-DE" sz="4400" spc="-1" strike="noStrike">
              <a:latin typeface="Arial"/>
            </a:endParaRPr>
          </a:p>
        </p:txBody>
      </p:sp>
      <p:pic>
        <p:nvPicPr>
          <p:cNvPr id="106" name="Grafik 16" descr=""/>
          <p:cNvPicPr/>
          <p:nvPr/>
        </p:nvPicPr>
        <p:blipFill>
          <a:blip r:embed="rId1"/>
          <a:stretch/>
        </p:blipFill>
        <p:spPr>
          <a:xfrm>
            <a:off x="900000" y="1260000"/>
            <a:ext cx="3058200" cy="1706040"/>
          </a:xfrm>
          <a:prstGeom prst="rect">
            <a:avLst/>
          </a:prstGeom>
          <a:ln w="0">
            <a:noFill/>
          </a:ln>
        </p:spPr>
      </p:pic>
      <p:pic>
        <p:nvPicPr>
          <p:cNvPr id="107" name="Grafik 9" descr=""/>
          <p:cNvPicPr/>
          <p:nvPr/>
        </p:nvPicPr>
        <p:blipFill>
          <a:blip r:embed="rId2"/>
          <a:stretch/>
        </p:blipFill>
        <p:spPr>
          <a:xfrm>
            <a:off x="900000" y="3325320"/>
            <a:ext cx="3058200" cy="1712880"/>
          </a:xfrm>
          <a:prstGeom prst="rect">
            <a:avLst/>
          </a:prstGeom>
          <a:ln w="0">
            <a:noFill/>
          </a:ln>
        </p:spPr>
      </p:pic>
      <p:pic>
        <p:nvPicPr>
          <p:cNvPr id="108" name="Grafik 10" descr=""/>
          <p:cNvPicPr/>
          <p:nvPr/>
        </p:nvPicPr>
        <p:blipFill>
          <a:blip r:embed="rId3"/>
          <a:stretch/>
        </p:blipFill>
        <p:spPr>
          <a:xfrm>
            <a:off x="4500000" y="1913760"/>
            <a:ext cx="3958200" cy="2224440"/>
          </a:xfrm>
          <a:prstGeom prst="rect">
            <a:avLst/>
          </a:prstGeom>
          <a:ln w="0">
            <a:noFill/>
          </a:ln>
        </p:spPr>
      </p:pic>
      <p:sp>
        <p:nvSpPr>
          <p:cNvPr id="109" name=""/>
          <p:cNvSpPr/>
          <p:nvPr/>
        </p:nvSpPr>
        <p:spPr>
          <a:xfrm>
            <a:off x="4500000" y="4179600"/>
            <a:ext cx="4161600" cy="121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DejaVu Sans"/>
              </a:rPr>
              <a:t>Annahme:</a:t>
            </a:r>
            <a:endParaRPr b="0" lang="de-DE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  <a:ea typeface="DejaVu Sans"/>
              </a:rPr>
              <a:t>2 Würfe pro Jahr</a:t>
            </a:r>
            <a:endParaRPr b="0" lang="de-DE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  <a:ea typeface="DejaVu Sans"/>
              </a:rPr>
              <a:t>40% gebärfähige Katzen innerhalb der Population</a:t>
            </a:r>
            <a:endParaRPr b="0" lang="de-DE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  <a:ea typeface="DejaVu Sans"/>
              </a:rPr>
              <a:t>30% Überlebensrate</a:t>
            </a:r>
            <a:endParaRPr b="0" lang="de-DE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4400" spc="-1" strike="noStrike">
                <a:latin typeface="Arial"/>
              </a:rPr>
              <a:t>Spitze des Eisbergs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547920" y="1260000"/>
            <a:ext cx="9069840" cy="80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lnSpc>
                <a:spcPct val="100000"/>
              </a:lnSpc>
            </a:pPr>
            <a:r>
              <a:rPr b="0" lang="de-DE" sz="2200" spc="-1" strike="noStrike">
                <a:solidFill>
                  <a:srgbClr val="000000"/>
                </a:solidFill>
                <a:latin typeface="Arial"/>
              </a:rPr>
              <a:t>Tatsächliches Ausmaß der Streunerpopulationen kennt niemand. </a:t>
            </a:r>
            <a:endParaRPr b="0" lang="de-DE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de-DE" sz="2200" spc="-1" strike="noStrike">
                <a:solidFill>
                  <a:srgbClr val="000000"/>
                </a:solidFill>
                <a:latin typeface="Arial"/>
              </a:rPr>
              <a:t>Es besteht keine Hauskatzen-Meldepflicht.</a:t>
            </a:r>
            <a:endParaRPr b="0" lang="de-DE" sz="2200" spc="-1" strike="noStrike">
              <a:latin typeface="Arial"/>
            </a:endParaRPr>
          </a:p>
        </p:txBody>
      </p:sp>
      <p:sp>
        <p:nvSpPr>
          <p:cNvPr id="112" name=""/>
          <p:cNvSpPr/>
          <p:nvPr/>
        </p:nvSpPr>
        <p:spPr>
          <a:xfrm>
            <a:off x="239040" y="2002320"/>
            <a:ext cx="9228600" cy="76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de-DE" sz="2400" spc="-1" strike="noStrike">
                <a:solidFill>
                  <a:srgbClr val="000000"/>
                </a:solidFill>
                <a:latin typeface="Arial"/>
                <a:ea typeface="DejaVu Sans"/>
              </a:rPr>
              <a:t>Wie viele freilebende Katzen rechtfertigen eine </a:t>
            </a:r>
            <a:endParaRPr b="0" lang="de-DE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de-DE" sz="2400" spc="-1" strike="noStrike">
                <a:solidFill>
                  <a:srgbClr val="000000"/>
                </a:solidFill>
                <a:latin typeface="Arial"/>
                <a:ea typeface="DejaVu Sans"/>
              </a:rPr>
              <a:t>Katzenschutzverordnung? </a:t>
            </a:r>
            <a:endParaRPr b="0" lang="de-DE" sz="2400" spc="-1" strike="noStrike">
              <a:latin typeface="Arial"/>
            </a:endParaRPr>
          </a:p>
        </p:txBody>
      </p:sp>
      <p:sp>
        <p:nvSpPr>
          <p:cNvPr id="113" name=""/>
          <p:cNvSpPr/>
          <p:nvPr/>
        </p:nvSpPr>
        <p:spPr>
          <a:xfrm>
            <a:off x="547920" y="3036960"/>
            <a:ext cx="9350280" cy="165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200" spc="-1" strike="noStrike">
                <a:solidFill>
                  <a:srgbClr val="000000"/>
                </a:solidFill>
                <a:latin typeface="Arial"/>
                <a:ea typeface="DejaVu Sans"/>
              </a:rPr>
              <a:t>Als Grundlage für die Entscheidung werden regelmäßig Zahlen vom (überwiegend) ehrenamtlichen Tierschutz herangezogen und betrachtet. </a:t>
            </a:r>
            <a:endParaRPr b="0" lang="de-DE" sz="2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200" spc="-1" strike="noStrike">
                <a:solidFill>
                  <a:srgbClr val="000000"/>
                </a:solidFill>
                <a:latin typeface="Arial"/>
                <a:ea typeface="DejaVu Sans"/>
              </a:rPr>
              <a:t>ABER: Zahlen stellen wegen der vielfältigen einschränkenden Bedingungen bei der ehrenamtlichen Tierschutzarbeit nur die Spitze des Eisberges dar.</a:t>
            </a:r>
            <a:endParaRPr b="0" lang="de-DE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136800"/>
            <a:ext cx="9214200" cy="112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539640" indent="-539640" algn="ctr">
              <a:lnSpc>
                <a:spcPct val="100000"/>
              </a:lnSpc>
              <a:tabLst>
                <a:tab algn="l" pos="0"/>
              </a:tabLst>
            </a:pPr>
            <a:r>
              <a:rPr b="0" lang="de-DE" sz="4000" spc="-1" strike="noStrike">
                <a:solidFill>
                  <a:srgbClr val="000000"/>
                </a:solidFill>
                <a:latin typeface="Arial"/>
              </a:rPr>
              <a:t>Voraussetzungen</a:t>
            </a:r>
            <a:endParaRPr b="0" lang="de-DE" sz="40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239400" y="1203840"/>
            <a:ext cx="9718200" cy="47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/>
          </a:bodyPr>
          <a:p>
            <a:pPr algn="ctr">
              <a:lnSpc>
                <a:spcPct val="100000"/>
              </a:lnSpc>
              <a:spcAft>
                <a:spcPts val="1199"/>
              </a:spcAft>
              <a:tabLst>
                <a:tab algn="l" pos="0"/>
              </a:tabLst>
            </a:pPr>
            <a:r>
              <a:rPr b="1" lang="de-DE" sz="2400" spc="-1" strike="noStrike">
                <a:solidFill>
                  <a:srgbClr val="000000"/>
                </a:solidFill>
                <a:latin typeface="Arial"/>
              </a:rPr>
              <a:t>§ 13b Abs. 1 Nr. 1 und 2 normieren vier Tatbestandsmerkmale für eine Katzenschutzverordnung</a:t>
            </a:r>
            <a:endParaRPr b="0" lang="de-DE" sz="2400" spc="-1" strike="noStrike">
              <a:latin typeface="Arial"/>
            </a:endParaRPr>
          </a:p>
        </p:txBody>
      </p:sp>
      <p:pic>
        <p:nvPicPr>
          <p:cNvPr id="116" name="" descr=""/>
          <p:cNvPicPr/>
          <p:nvPr/>
        </p:nvPicPr>
        <p:blipFill>
          <a:blip r:embed="rId1"/>
          <a:stretch/>
        </p:blipFill>
        <p:spPr>
          <a:xfrm>
            <a:off x="1907280" y="1675080"/>
            <a:ext cx="6550920" cy="3903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539640" indent="-539640" algn="ctr">
              <a:lnSpc>
                <a:spcPct val="100000"/>
              </a:lnSpc>
              <a:tabLst>
                <a:tab algn="l" pos="0"/>
              </a:tabLst>
            </a:pPr>
            <a:r>
              <a:rPr b="0" lang="de-DE" sz="4000" spc="-1" strike="noStrike">
                <a:solidFill>
                  <a:srgbClr val="000000"/>
                </a:solidFill>
                <a:latin typeface="Arial"/>
              </a:rPr>
              <a:t>Voraussetzungen I</a:t>
            </a:r>
            <a:endParaRPr b="0" lang="de-DE" sz="40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540000" y="1834200"/>
            <a:ext cx="9037080" cy="269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>
              <a:lnSpc>
                <a:spcPct val="100000"/>
              </a:lnSpc>
            </a:pPr>
            <a:endParaRPr b="0" lang="de-DE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</a:rPr>
              <a:t>bestimmtes, abgrenzbares Gebiet – nach Regelung des Bundeslandes: 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räumlich gegenständlicher Bereich, bspw. eine Gemeinde oder ein Landkreis.</a:t>
            </a:r>
            <a:endParaRPr b="0" lang="de-DE" sz="18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</a:rPr>
              <a:t>freilebende Katzen: 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Katzen, die in keinem Obhutsverhältnis stehen und keinem Halter zugeordnet werden können </a:t>
            </a:r>
            <a:endParaRPr b="0" lang="de-DE" sz="18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</a:rPr>
              <a:t>in hoher Anzahl: 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die Ansicht, wonach eine KatzenSchVO erst erlassen werden kann, wenn die Anzahl der freilebenden Katzen eine bestimmte Grenze erreicht hat, ist falsch: </a:t>
            </a:r>
            <a:br/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„Aus Sicht des BMEL besteht eine derartige Pflicht (zur numerischen Erfassung) nicht.“ (vgl. BT-Drs. 18/11890, 12, 13); stattdessen wird auf die amtliche Begründung zu § 13b des Tierschutzgesetzes verwiesen: 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</a:rPr>
              <a:t>Leid der Tiere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de-DE" sz="1800" spc="-1" strike="noStrike">
              <a:latin typeface="Arial"/>
            </a:endParaRPr>
          </a:p>
        </p:txBody>
      </p:sp>
      <p:pic>
        <p:nvPicPr>
          <p:cNvPr id="119" name="" descr=""/>
          <p:cNvPicPr/>
          <p:nvPr/>
        </p:nvPicPr>
        <p:blipFill>
          <a:blip r:embed="rId1"/>
          <a:stretch/>
        </p:blipFill>
        <p:spPr>
          <a:xfrm>
            <a:off x="1852920" y="1172520"/>
            <a:ext cx="6065280" cy="874080"/>
          </a:xfrm>
          <a:prstGeom prst="rect">
            <a:avLst/>
          </a:prstGeom>
          <a:ln w="0">
            <a:noFill/>
          </a:ln>
        </p:spPr>
      </p:pic>
      <p:sp>
        <p:nvSpPr>
          <p:cNvPr id="120" name=""/>
          <p:cNvSpPr/>
          <p:nvPr/>
        </p:nvSpPr>
        <p:spPr>
          <a:xfrm>
            <a:off x="452160" y="4541760"/>
            <a:ext cx="9124920" cy="85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de-DE" sz="1800" spc="-1" strike="noStrike">
                <a:solidFill>
                  <a:srgbClr val="ff0000"/>
                </a:solidFill>
                <a:latin typeface="Arial"/>
                <a:ea typeface="DejaVu Sans"/>
              </a:rPr>
              <a:t>Es gibt keine gesetzliche Vorschrift,  Verwaltungsvorschrift oder </a:t>
            </a:r>
            <a:endParaRPr b="0" lang="de-DE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de-DE" sz="1800" spc="-1" strike="noStrike">
                <a:solidFill>
                  <a:srgbClr val="ff0000"/>
                </a:solidFill>
                <a:latin typeface="Arial"/>
                <a:ea typeface="DejaVu Sans"/>
              </a:rPr>
              <a:t>Rechtsprechung, die eine Mindestanzahl von Katzen fordert, um eine KatzenSchV </a:t>
            </a:r>
            <a:endParaRPr b="0" lang="de-DE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de-DE" sz="1800" spc="-1" strike="noStrike">
                <a:solidFill>
                  <a:srgbClr val="ff0000"/>
                </a:solidFill>
                <a:latin typeface="Arial"/>
                <a:ea typeface="DejaVu Sans"/>
              </a:rPr>
              <a:t>einzuführen!</a:t>
            </a:r>
            <a:endParaRPr b="0" lang="de-DE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539640" indent="-539640" algn="ctr">
              <a:lnSpc>
                <a:spcPct val="100000"/>
              </a:lnSpc>
              <a:tabLst>
                <a:tab algn="l" pos="0"/>
              </a:tabLst>
            </a:pPr>
            <a:r>
              <a:rPr b="0" lang="de-DE" sz="4000" spc="-1" strike="noStrike">
                <a:solidFill>
                  <a:srgbClr val="000000"/>
                </a:solidFill>
                <a:latin typeface="Arial"/>
              </a:rPr>
              <a:t>Voraussetzungen II</a:t>
            </a:r>
            <a:endParaRPr b="0" lang="de-DE" sz="40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540000" y="2700000"/>
            <a:ext cx="9069840" cy="179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Krankheiten (z.B. Leukose, FIV, FIP, Katzenschnupfen, Parasiten)</a:t>
            </a:r>
            <a:endParaRPr b="0" lang="de-DE" sz="18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Verletzungen und Traumata (z.B. durch Unfälle oder Kämpfe)</a:t>
            </a:r>
            <a:endParaRPr b="0" lang="de-DE" sz="18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Abmagerung oder andere Anzeichen von Unterernährung (geschwächtes Immunsystem, erhöhte Krankheitsanfälligkeit, Allergien)</a:t>
            </a:r>
            <a:endParaRPr b="0" lang="de-DE" sz="18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erhöhte Welpensterblichkeit</a:t>
            </a:r>
            <a:endParaRPr b="0" lang="de-DE" sz="1800" spc="-1" strike="noStrike">
              <a:latin typeface="Arial"/>
            </a:endParaRPr>
          </a:p>
        </p:txBody>
      </p:sp>
      <p:pic>
        <p:nvPicPr>
          <p:cNvPr id="123" name="" descr=""/>
          <p:cNvPicPr/>
          <p:nvPr/>
        </p:nvPicPr>
        <p:blipFill>
          <a:blip r:embed="rId1"/>
          <a:stretch/>
        </p:blipFill>
        <p:spPr>
          <a:xfrm>
            <a:off x="1800000" y="1146600"/>
            <a:ext cx="6207120" cy="890640"/>
          </a:xfrm>
          <a:prstGeom prst="rect">
            <a:avLst/>
          </a:prstGeom>
          <a:ln w="0">
            <a:noFill/>
          </a:ln>
        </p:spPr>
      </p:pic>
      <p:sp>
        <p:nvSpPr>
          <p:cNvPr id="124" name=""/>
          <p:cNvSpPr/>
          <p:nvPr/>
        </p:nvSpPr>
        <p:spPr>
          <a:xfrm>
            <a:off x="360000" y="2160000"/>
            <a:ext cx="9249840" cy="70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Erfasst ist das ganze Spektrum an Schmerzen, Leiden oder Schäden, mithin:</a:t>
            </a:r>
            <a:endParaRPr b="0" lang="de-DE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539640" indent="-539640" algn="ctr">
              <a:lnSpc>
                <a:spcPct val="100000"/>
              </a:lnSpc>
              <a:tabLst>
                <a:tab algn="l" pos="0"/>
              </a:tabLst>
            </a:pPr>
            <a:r>
              <a:rPr b="0" lang="de-DE" sz="4000" spc="-1" strike="noStrike">
                <a:solidFill>
                  <a:srgbClr val="000000"/>
                </a:solidFill>
                <a:latin typeface="Arial"/>
              </a:rPr>
              <a:t>Voraussetzungen III</a:t>
            </a:r>
            <a:endParaRPr b="0" lang="de-DE" sz="40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468360" y="1980000"/>
            <a:ext cx="9069840" cy="12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5000"/>
          </a:bodyPr>
          <a:p>
            <a:pPr algn="ctr"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</a:rPr>
              <a:t>Sofern es sich um die unter 2 aufgeführten Erscheinungsbilder handelt, gilt die gesetzliche Vermutung, d.h. der Tatbestand wird als vorliegend erachtet.</a:t>
            </a:r>
            <a:endParaRPr b="0" lang="de-DE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„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Das Ausmaß dieser Erscheinungen, die erhebliche Schmerzen, Leiden oder Schäden bei den Tieren verursachen, nimmt mit steigender Populationsdichte zu.“, BT-Drs.17/10572, 32 </a:t>
            </a:r>
            <a:endParaRPr b="0" lang="de-DE" sz="1800" spc="-1" strike="noStrike">
              <a:latin typeface="Arial"/>
            </a:endParaRPr>
          </a:p>
        </p:txBody>
      </p:sp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2052000" y="3176280"/>
            <a:ext cx="6226560" cy="962280"/>
          </a:xfrm>
          <a:prstGeom prst="rect">
            <a:avLst/>
          </a:prstGeom>
          <a:ln w="0">
            <a:noFill/>
          </a:ln>
        </p:spPr>
      </p:pic>
      <p:sp>
        <p:nvSpPr>
          <p:cNvPr id="128" name=""/>
          <p:cNvSpPr/>
          <p:nvPr/>
        </p:nvSpPr>
        <p:spPr>
          <a:xfrm>
            <a:off x="720000" y="4141800"/>
            <a:ext cx="8638200" cy="12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Wie zuvor</a:t>
            </a:r>
            <a:endParaRPr b="0" lang="de-DE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„</a:t>
            </a:r>
            <a:r>
              <a:rPr b="0" lang="de-DE" sz="1800" spc="-1" strike="noStrike">
                <a:solidFill>
                  <a:srgbClr val="1b1a17"/>
                </a:solidFill>
                <a:latin typeface="Arial"/>
                <a:ea typeface="DejaVu Sans"/>
              </a:rPr>
              <a:t>Die konsequente Durchführung dieses Ansatzes (Einfangen – Kastrieren – Freisetzen) führt zu stabilen Gruppen mit mittelfristig abnehmenden Tierzahlen und einer Verbesserung des Wohlbefindens der Tiere. 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“, BT-Drs.17/10572, 32</a:t>
            </a:r>
            <a:endParaRPr b="0" lang="de-DE" sz="1800" spc="-1" strike="noStrike">
              <a:latin typeface="Arial"/>
            </a:endParaRPr>
          </a:p>
        </p:txBody>
      </p:sp>
      <p:pic>
        <p:nvPicPr>
          <p:cNvPr id="129" name="" descr=""/>
          <p:cNvPicPr/>
          <p:nvPr/>
        </p:nvPicPr>
        <p:blipFill>
          <a:blip r:embed="rId2"/>
          <a:stretch/>
        </p:blipFill>
        <p:spPr>
          <a:xfrm>
            <a:off x="1980000" y="1037520"/>
            <a:ext cx="6256080" cy="941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57960"/>
            <a:ext cx="9069840" cy="113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4000" spc="-1" strike="noStrike">
                <a:latin typeface="Arial"/>
              </a:rPr>
              <a:t>Aktuelle Information zur Katzenschutzverordnung</a:t>
            </a:r>
            <a:endParaRPr b="0" lang="de-DE" sz="40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1008360" y="1620000"/>
            <a:ext cx="4200120" cy="32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00000"/>
              </a:lnSpc>
            </a:pPr>
            <a:endParaRPr b="0" lang="de-DE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latin typeface="Arial"/>
              </a:rPr>
              <a:t>Streuner-Situation</a:t>
            </a:r>
            <a:endParaRPr b="0" lang="de-DE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latin typeface="Arial"/>
              </a:rPr>
              <a:t>Rechtliche Grundlagen</a:t>
            </a:r>
            <a:endParaRPr b="0" lang="de-DE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latin typeface="Arial"/>
              </a:rPr>
              <a:t>Was macht der Tierschutz</a:t>
            </a:r>
            <a:endParaRPr b="0" lang="de-DE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latin typeface="Arial"/>
              </a:rPr>
              <a:t>Kastrationsaktionen nicht nachhaltig </a:t>
            </a:r>
            <a:endParaRPr b="0" lang="de-DE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latin typeface="Arial"/>
              </a:rPr>
              <a:t>Ziel der Katzenschutzverordnung</a:t>
            </a:r>
            <a:endParaRPr b="0" lang="de-DE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latin typeface="Arial"/>
              </a:rPr>
              <a:t>Was regelt die KSchV</a:t>
            </a:r>
            <a:endParaRPr b="0" lang="de-DE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latin typeface="Arial"/>
              </a:rPr>
              <a:t>Aktueller Sachstand</a:t>
            </a:r>
            <a:endParaRPr b="0" lang="de-DE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latin typeface="Arial"/>
              </a:rPr>
              <a:t>Bisherige Erfahrungen</a:t>
            </a:r>
            <a:endParaRPr b="0" lang="de-DE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latin typeface="Arial"/>
              </a:rPr>
              <a:t>Umsetzung</a:t>
            </a:r>
            <a:endParaRPr b="0" lang="de-DE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latin typeface="Arial"/>
              </a:rPr>
              <a:t>Vorteile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80" name=""/>
          <p:cNvSpPr/>
          <p:nvPr/>
        </p:nvSpPr>
        <p:spPr>
          <a:xfrm>
            <a:off x="5210280" y="2204280"/>
            <a:ext cx="4327920" cy="213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Wie wirkt eine KSchV</a:t>
            </a:r>
            <a:endParaRPr b="0" lang="de-DE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Vermehrung/Überlebensrate</a:t>
            </a:r>
            <a:endParaRPr b="0" lang="de-DE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Spitze des Eisbergs</a:t>
            </a:r>
            <a:endParaRPr b="0" lang="de-DE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Voraussetzungen</a:t>
            </a:r>
            <a:endParaRPr b="0" lang="de-DE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Festzulegendes Gebiet</a:t>
            </a:r>
            <a:endParaRPr b="0" lang="de-DE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Was sind Maßnahmen?</a:t>
            </a:r>
            <a:endParaRPr b="0" lang="de-DE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Grundsatz der Verhältnismäßigkeit</a:t>
            </a:r>
            <a:endParaRPr b="0" lang="de-DE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Ergebnis</a:t>
            </a:r>
            <a:endParaRPr b="0" lang="de-DE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539640" indent="-539640" algn="ctr">
              <a:lnSpc>
                <a:spcPct val="100000"/>
              </a:lnSpc>
              <a:tabLst>
                <a:tab algn="l" pos="0"/>
              </a:tabLst>
            </a:pPr>
            <a:r>
              <a:rPr b="0" lang="de-DE" sz="4000" spc="-1" strike="noStrike">
                <a:solidFill>
                  <a:srgbClr val="000000"/>
                </a:solidFill>
                <a:latin typeface="Arial"/>
              </a:rPr>
              <a:t>Festzulegendes Gebiet</a:t>
            </a:r>
            <a:endParaRPr b="0" lang="de-DE" sz="40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0" y="1506600"/>
            <a:ext cx="10078200" cy="47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lnSpc>
                <a:spcPct val="100000"/>
              </a:lnSpc>
              <a:spcAft>
                <a:spcPts val="1001"/>
              </a:spcAft>
            </a:pPr>
            <a:r>
              <a:rPr b="1" lang="de-DE" sz="2200" spc="-1" strike="noStrike">
                <a:solidFill>
                  <a:srgbClr val="000000"/>
                </a:solidFill>
                <a:latin typeface="Arial"/>
              </a:rPr>
              <a:t>Schutzgebietes bestehend aus Kern- und Schutzzonen</a:t>
            </a:r>
            <a:endParaRPr b="0" lang="de-DE" sz="2200" spc="-1" strike="noStrike">
              <a:latin typeface="Arial"/>
            </a:endParaRPr>
          </a:p>
        </p:txBody>
      </p:sp>
      <p:sp>
        <p:nvSpPr>
          <p:cNvPr id="132" name="Freihandform: Form 1"/>
          <p:cNvSpPr/>
          <p:nvPr/>
        </p:nvSpPr>
        <p:spPr>
          <a:xfrm>
            <a:off x="2340000" y="2520000"/>
            <a:ext cx="718200" cy="718200"/>
          </a:xfrm>
          <a:custGeom>
            <a:avLst/>
            <a:gdLst/>
            <a:ahLst/>
            <a:rect l="l" t="t" r="r" b="b"/>
            <a:pathLst>
              <a:path w="524926" h="557369">
                <a:moveTo>
                  <a:pt x="248093" y="2005"/>
                </a:moveTo>
                <a:cubicBezTo>
                  <a:pt x="229191" y="-2721"/>
                  <a:pt x="195065" y="1418"/>
                  <a:pt x="170121" y="9093"/>
                </a:cubicBezTo>
                <a:cubicBezTo>
                  <a:pt x="161978" y="11598"/>
                  <a:pt x="160459" y="23135"/>
                  <a:pt x="155944" y="30359"/>
                </a:cubicBezTo>
                <a:cubicBezTo>
                  <a:pt x="148642" y="42042"/>
                  <a:pt x="142945" y="54778"/>
                  <a:pt x="134679" y="65800"/>
                </a:cubicBezTo>
                <a:cubicBezTo>
                  <a:pt x="128664" y="73820"/>
                  <a:pt x="119938" y="79455"/>
                  <a:pt x="113414" y="87066"/>
                </a:cubicBezTo>
                <a:cubicBezTo>
                  <a:pt x="105726" y="96036"/>
                  <a:pt x="99237" y="105968"/>
                  <a:pt x="92149" y="115419"/>
                </a:cubicBezTo>
                <a:cubicBezTo>
                  <a:pt x="94512" y="124870"/>
                  <a:pt x="93392" y="135979"/>
                  <a:pt x="99237" y="143773"/>
                </a:cubicBezTo>
                <a:cubicBezTo>
                  <a:pt x="108314" y="155876"/>
                  <a:pt x="131712" y="157291"/>
                  <a:pt x="134679" y="172126"/>
                </a:cubicBezTo>
                <a:cubicBezTo>
                  <a:pt x="151491" y="256187"/>
                  <a:pt x="130978" y="240007"/>
                  <a:pt x="92149" y="264275"/>
                </a:cubicBezTo>
                <a:cubicBezTo>
                  <a:pt x="82131" y="270536"/>
                  <a:pt x="73246" y="278452"/>
                  <a:pt x="63795" y="285540"/>
                </a:cubicBezTo>
                <a:cubicBezTo>
                  <a:pt x="59070" y="292628"/>
                  <a:pt x="53846" y="299408"/>
                  <a:pt x="49619" y="306805"/>
                </a:cubicBezTo>
                <a:cubicBezTo>
                  <a:pt x="35316" y="331836"/>
                  <a:pt x="26115" y="358513"/>
                  <a:pt x="14177" y="384777"/>
                </a:cubicBezTo>
                <a:cubicBezTo>
                  <a:pt x="9804" y="394397"/>
                  <a:pt x="4726" y="403680"/>
                  <a:pt x="0" y="413131"/>
                </a:cubicBezTo>
                <a:cubicBezTo>
                  <a:pt x="16540" y="427308"/>
                  <a:pt x="30135" y="445919"/>
                  <a:pt x="49619" y="455661"/>
                </a:cubicBezTo>
                <a:cubicBezTo>
                  <a:pt x="114778" y="488240"/>
                  <a:pt x="90312" y="435972"/>
                  <a:pt x="106325" y="484014"/>
                </a:cubicBezTo>
                <a:cubicBezTo>
                  <a:pt x="108688" y="505279"/>
                  <a:pt x="100048" y="531102"/>
                  <a:pt x="113414" y="547810"/>
                </a:cubicBezTo>
                <a:cubicBezTo>
                  <a:pt x="123851" y="560856"/>
                  <a:pt x="146552" y="557645"/>
                  <a:pt x="163032" y="554898"/>
                </a:cubicBezTo>
                <a:cubicBezTo>
                  <a:pt x="212628" y="546632"/>
                  <a:pt x="237876" y="528422"/>
                  <a:pt x="276446" y="505280"/>
                </a:cubicBezTo>
                <a:cubicBezTo>
                  <a:pt x="285897" y="493466"/>
                  <a:pt x="292406" y="478514"/>
                  <a:pt x="304800" y="469838"/>
                </a:cubicBezTo>
                <a:cubicBezTo>
                  <a:pt x="317042" y="461268"/>
                  <a:pt x="332932" y="459661"/>
                  <a:pt x="347330" y="455661"/>
                </a:cubicBezTo>
                <a:cubicBezTo>
                  <a:pt x="375490" y="447839"/>
                  <a:pt x="404037" y="441484"/>
                  <a:pt x="432391" y="434396"/>
                </a:cubicBezTo>
                <a:cubicBezTo>
                  <a:pt x="445575" y="421212"/>
                  <a:pt x="531376" y="345797"/>
                  <a:pt x="524539" y="313893"/>
                </a:cubicBezTo>
                <a:cubicBezTo>
                  <a:pt x="516095" y="274492"/>
                  <a:pt x="426244" y="273831"/>
                  <a:pt x="404037" y="271363"/>
                </a:cubicBezTo>
                <a:cubicBezTo>
                  <a:pt x="406400" y="245372"/>
                  <a:pt x="407888" y="219287"/>
                  <a:pt x="411125" y="193391"/>
                </a:cubicBezTo>
                <a:cubicBezTo>
                  <a:pt x="412619" y="181436"/>
                  <a:pt x="427361" y="165790"/>
                  <a:pt x="418214" y="157949"/>
                </a:cubicBezTo>
                <a:cubicBezTo>
                  <a:pt x="403751" y="145552"/>
                  <a:pt x="380409" y="153224"/>
                  <a:pt x="361507" y="150861"/>
                </a:cubicBezTo>
                <a:cubicBezTo>
                  <a:pt x="356781" y="136684"/>
                  <a:pt x="347330" y="123275"/>
                  <a:pt x="347330" y="108331"/>
                </a:cubicBezTo>
                <a:cubicBezTo>
                  <a:pt x="347330" y="84349"/>
                  <a:pt x="367216" y="76171"/>
                  <a:pt x="382772" y="65800"/>
                </a:cubicBezTo>
                <a:cubicBezTo>
                  <a:pt x="349693" y="56349"/>
                  <a:pt x="313890" y="53636"/>
                  <a:pt x="283535" y="37447"/>
                </a:cubicBezTo>
                <a:cubicBezTo>
                  <a:pt x="274939" y="32862"/>
                  <a:pt x="266995" y="6731"/>
                  <a:pt x="248093" y="2005"/>
                </a:cubicBezTo>
                <a:close/>
              </a:path>
            </a:pathLst>
          </a:custGeom>
          <a:solidFill>
            <a:srgbClr val="ed7d31"/>
          </a:solidFill>
          <a:ln w="6350">
            <a:solidFill>
              <a:srgbClr val="0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133" name="Freihandform: Form 22"/>
          <p:cNvSpPr/>
          <p:nvPr/>
        </p:nvSpPr>
        <p:spPr>
          <a:xfrm>
            <a:off x="6946200" y="2608920"/>
            <a:ext cx="1152000" cy="809280"/>
          </a:xfrm>
          <a:custGeom>
            <a:avLst/>
            <a:gdLst/>
            <a:ahLst/>
            <a:rect l="l" t="t" r="r" b="b"/>
            <a:pathLst>
              <a:path w="1154134" h="811429">
                <a:moveTo>
                  <a:pt x="641371" y="138112"/>
                </a:moveTo>
                <a:cubicBezTo>
                  <a:pt x="636609" y="138112"/>
                  <a:pt x="652756" y="138294"/>
                  <a:pt x="657246" y="141287"/>
                </a:cubicBezTo>
                <a:cubicBezTo>
                  <a:pt x="665214" y="146599"/>
                  <a:pt x="660174" y="143938"/>
                  <a:pt x="673121" y="147637"/>
                </a:cubicBezTo>
                <a:cubicBezTo>
                  <a:pt x="674179" y="149754"/>
                  <a:pt x="675616" y="151720"/>
                  <a:pt x="676296" y="153987"/>
                </a:cubicBezTo>
                <a:cubicBezTo>
                  <a:pt x="680963" y="169543"/>
                  <a:pt x="674459" y="158374"/>
                  <a:pt x="681059" y="168275"/>
                </a:cubicBezTo>
                <a:cubicBezTo>
                  <a:pt x="680190" y="172618"/>
                  <a:pt x="679082" y="185398"/>
                  <a:pt x="674709" y="190500"/>
                </a:cubicBezTo>
                <a:cubicBezTo>
                  <a:pt x="673396" y="192031"/>
                  <a:pt x="665827" y="196950"/>
                  <a:pt x="663596" y="198437"/>
                </a:cubicBezTo>
                <a:cubicBezTo>
                  <a:pt x="662009" y="201083"/>
                  <a:pt x="660827" y="204019"/>
                  <a:pt x="658834" y="206375"/>
                </a:cubicBezTo>
                <a:cubicBezTo>
                  <a:pt x="636749" y="232477"/>
                  <a:pt x="652016" y="210253"/>
                  <a:pt x="642959" y="223837"/>
                </a:cubicBezTo>
                <a:cubicBezTo>
                  <a:pt x="642430" y="225954"/>
                  <a:pt x="642453" y="228293"/>
                  <a:pt x="641371" y="230187"/>
                </a:cubicBezTo>
                <a:cubicBezTo>
                  <a:pt x="640257" y="232136"/>
                  <a:pt x="638046" y="233225"/>
                  <a:pt x="636609" y="234950"/>
                </a:cubicBezTo>
                <a:cubicBezTo>
                  <a:pt x="635388" y="236416"/>
                  <a:pt x="634287" y="238006"/>
                  <a:pt x="633434" y="239712"/>
                </a:cubicBezTo>
                <a:cubicBezTo>
                  <a:pt x="632685" y="241209"/>
                  <a:pt x="632676" y="243022"/>
                  <a:pt x="631846" y="244475"/>
                </a:cubicBezTo>
                <a:cubicBezTo>
                  <a:pt x="629217" y="249076"/>
                  <a:pt x="622764" y="255661"/>
                  <a:pt x="619146" y="258762"/>
                </a:cubicBezTo>
                <a:cubicBezTo>
                  <a:pt x="614565" y="262688"/>
                  <a:pt x="608479" y="265048"/>
                  <a:pt x="604859" y="269875"/>
                </a:cubicBezTo>
                <a:cubicBezTo>
                  <a:pt x="599092" y="277563"/>
                  <a:pt x="602606" y="275388"/>
                  <a:pt x="595334" y="277812"/>
                </a:cubicBezTo>
                <a:cubicBezTo>
                  <a:pt x="592801" y="281611"/>
                  <a:pt x="591287" y="284558"/>
                  <a:pt x="587396" y="287337"/>
                </a:cubicBezTo>
                <a:cubicBezTo>
                  <a:pt x="585470" y="288712"/>
                  <a:pt x="583163" y="289454"/>
                  <a:pt x="581046" y="290512"/>
                </a:cubicBezTo>
                <a:cubicBezTo>
                  <a:pt x="579459" y="292100"/>
                  <a:pt x="578246" y="294185"/>
                  <a:pt x="576284" y="295275"/>
                </a:cubicBezTo>
                <a:cubicBezTo>
                  <a:pt x="573358" y="296900"/>
                  <a:pt x="569866" y="297207"/>
                  <a:pt x="566759" y="298450"/>
                </a:cubicBezTo>
                <a:cubicBezTo>
                  <a:pt x="564113" y="299508"/>
                  <a:pt x="561489" y="300624"/>
                  <a:pt x="558821" y="301625"/>
                </a:cubicBezTo>
                <a:cubicBezTo>
                  <a:pt x="557254" y="302212"/>
                  <a:pt x="555597" y="302553"/>
                  <a:pt x="554059" y="303212"/>
                </a:cubicBezTo>
                <a:cubicBezTo>
                  <a:pt x="551884" y="304144"/>
                  <a:pt x="550052" y="306052"/>
                  <a:pt x="547709" y="306387"/>
                </a:cubicBezTo>
                <a:cubicBezTo>
                  <a:pt x="538788" y="307662"/>
                  <a:pt x="529717" y="307446"/>
                  <a:pt x="520721" y="307975"/>
                </a:cubicBezTo>
                <a:cubicBezTo>
                  <a:pt x="515959" y="309562"/>
                  <a:pt x="511095" y="310873"/>
                  <a:pt x="506434" y="312737"/>
                </a:cubicBezTo>
                <a:cubicBezTo>
                  <a:pt x="503788" y="313795"/>
                  <a:pt x="501200" y="315011"/>
                  <a:pt x="498496" y="315912"/>
                </a:cubicBezTo>
                <a:cubicBezTo>
                  <a:pt x="485169" y="320354"/>
                  <a:pt x="491187" y="317774"/>
                  <a:pt x="481034" y="320675"/>
                </a:cubicBezTo>
                <a:cubicBezTo>
                  <a:pt x="479425" y="321135"/>
                  <a:pt x="477912" y="321934"/>
                  <a:pt x="476271" y="322262"/>
                </a:cubicBezTo>
                <a:cubicBezTo>
                  <a:pt x="472602" y="322996"/>
                  <a:pt x="468863" y="323321"/>
                  <a:pt x="465159" y="323850"/>
                </a:cubicBezTo>
                <a:cubicBezTo>
                  <a:pt x="463571" y="324379"/>
                  <a:pt x="461703" y="324392"/>
                  <a:pt x="460396" y="325437"/>
                </a:cubicBezTo>
                <a:cubicBezTo>
                  <a:pt x="452759" y="331546"/>
                  <a:pt x="462355" y="329464"/>
                  <a:pt x="452459" y="334962"/>
                </a:cubicBezTo>
                <a:cubicBezTo>
                  <a:pt x="449533" y="336587"/>
                  <a:pt x="446109" y="337079"/>
                  <a:pt x="442934" y="338137"/>
                </a:cubicBezTo>
                <a:cubicBezTo>
                  <a:pt x="437976" y="353009"/>
                  <a:pt x="446098" y="331014"/>
                  <a:pt x="436584" y="347662"/>
                </a:cubicBezTo>
                <a:cubicBezTo>
                  <a:pt x="435501" y="349556"/>
                  <a:pt x="435595" y="351914"/>
                  <a:pt x="434996" y="354012"/>
                </a:cubicBezTo>
                <a:cubicBezTo>
                  <a:pt x="434536" y="355621"/>
                  <a:pt x="434157" y="357278"/>
                  <a:pt x="433409" y="358775"/>
                </a:cubicBezTo>
                <a:cubicBezTo>
                  <a:pt x="432556" y="360481"/>
                  <a:pt x="431181" y="361881"/>
                  <a:pt x="430234" y="363537"/>
                </a:cubicBezTo>
                <a:cubicBezTo>
                  <a:pt x="429060" y="365592"/>
                  <a:pt x="428435" y="367961"/>
                  <a:pt x="427059" y="369887"/>
                </a:cubicBezTo>
                <a:cubicBezTo>
                  <a:pt x="425754" y="371714"/>
                  <a:pt x="423986" y="373171"/>
                  <a:pt x="422296" y="374650"/>
                </a:cubicBezTo>
                <a:cubicBezTo>
                  <a:pt x="414332" y="381619"/>
                  <a:pt x="416942" y="380139"/>
                  <a:pt x="409596" y="382587"/>
                </a:cubicBezTo>
                <a:cubicBezTo>
                  <a:pt x="408009" y="383645"/>
                  <a:pt x="406588" y="385010"/>
                  <a:pt x="404834" y="385762"/>
                </a:cubicBezTo>
                <a:cubicBezTo>
                  <a:pt x="402829" y="386622"/>
                  <a:pt x="400582" y="386751"/>
                  <a:pt x="398484" y="387350"/>
                </a:cubicBezTo>
                <a:cubicBezTo>
                  <a:pt x="396875" y="387810"/>
                  <a:pt x="395259" y="388278"/>
                  <a:pt x="393721" y="388937"/>
                </a:cubicBezTo>
                <a:cubicBezTo>
                  <a:pt x="379734" y="394930"/>
                  <a:pt x="395695" y="389374"/>
                  <a:pt x="379434" y="395287"/>
                </a:cubicBezTo>
                <a:cubicBezTo>
                  <a:pt x="376289" y="396431"/>
                  <a:pt x="373108" y="397478"/>
                  <a:pt x="369909" y="398462"/>
                </a:cubicBezTo>
                <a:cubicBezTo>
                  <a:pt x="366227" y="399595"/>
                  <a:pt x="362417" y="400320"/>
                  <a:pt x="358796" y="401637"/>
                </a:cubicBezTo>
                <a:cubicBezTo>
                  <a:pt x="356572" y="402446"/>
                  <a:pt x="354691" y="404064"/>
                  <a:pt x="352446" y="404812"/>
                </a:cubicBezTo>
                <a:cubicBezTo>
                  <a:pt x="349886" y="405665"/>
                  <a:pt x="347093" y="405625"/>
                  <a:pt x="344509" y="406400"/>
                </a:cubicBezTo>
                <a:cubicBezTo>
                  <a:pt x="341779" y="407219"/>
                  <a:pt x="339358" y="408978"/>
                  <a:pt x="336571" y="409575"/>
                </a:cubicBezTo>
                <a:cubicBezTo>
                  <a:pt x="329444" y="411102"/>
                  <a:pt x="299463" y="412627"/>
                  <a:pt x="296884" y="412750"/>
                </a:cubicBezTo>
                <a:lnTo>
                  <a:pt x="255609" y="414337"/>
                </a:lnTo>
                <a:cubicBezTo>
                  <a:pt x="252434" y="414866"/>
                  <a:pt x="249207" y="415144"/>
                  <a:pt x="246084" y="415925"/>
                </a:cubicBezTo>
                <a:cubicBezTo>
                  <a:pt x="242837" y="416737"/>
                  <a:pt x="239885" y="418731"/>
                  <a:pt x="236559" y="419100"/>
                </a:cubicBezTo>
                <a:lnTo>
                  <a:pt x="222271" y="420687"/>
                </a:lnTo>
                <a:cubicBezTo>
                  <a:pt x="220684" y="421216"/>
                  <a:pt x="219047" y="421616"/>
                  <a:pt x="217509" y="422275"/>
                </a:cubicBezTo>
                <a:cubicBezTo>
                  <a:pt x="215334" y="423207"/>
                  <a:pt x="213426" y="424770"/>
                  <a:pt x="211159" y="425450"/>
                </a:cubicBezTo>
                <a:cubicBezTo>
                  <a:pt x="208076" y="426375"/>
                  <a:pt x="204809" y="426508"/>
                  <a:pt x="201634" y="427037"/>
                </a:cubicBezTo>
                <a:cubicBezTo>
                  <a:pt x="198988" y="428625"/>
                  <a:pt x="196561" y="430654"/>
                  <a:pt x="193696" y="431800"/>
                </a:cubicBezTo>
                <a:cubicBezTo>
                  <a:pt x="191191" y="432802"/>
                  <a:pt x="188118" y="432077"/>
                  <a:pt x="185759" y="433387"/>
                </a:cubicBezTo>
                <a:cubicBezTo>
                  <a:pt x="183142" y="434841"/>
                  <a:pt x="181804" y="437941"/>
                  <a:pt x="179409" y="439737"/>
                </a:cubicBezTo>
                <a:cubicBezTo>
                  <a:pt x="177516" y="441157"/>
                  <a:pt x="175066" y="441658"/>
                  <a:pt x="173059" y="442912"/>
                </a:cubicBezTo>
                <a:cubicBezTo>
                  <a:pt x="170815" y="444314"/>
                  <a:pt x="168862" y="446137"/>
                  <a:pt x="166709" y="447675"/>
                </a:cubicBezTo>
                <a:cubicBezTo>
                  <a:pt x="165156" y="448784"/>
                  <a:pt x="163472" y="449705"/>
                  <a:pt x="161946" y="450850"/>
                </a:cubicBezTo>
                <a:cubicBezTo>
                  <a:pt x="159235" y="452883"/>
                  <a:pt x="156516" y="454921"/>
                  <a:pt x="154009" y="457200"/>
                </a:cubicBezTo>
                <a:cubicBezTo>
                  <a:pt x="150687" y="460220"/>
                  <a:pt x="148076" y="464031"/>
                  <a:pt x="144484" y="466725"/>
                </a:cubicBezTo>
                <a:cubicBezTo>
                  <a:pt x="142367" y="468312"/>
                  <a:pt x="140125" y="469745"/>
                  <a:pt x="138134" y="471487"/>
                </a:cubicBezTo>
                <a:cubicBezTo>
                  <a:pt x="135881" y="473458"/>
                  <a:pt x="134147" y="475999"/>
                  <a:pt x="131784" y="477837"/>
                </a:cubicBezTo>
                <a:cubicBezTo>
                  <a:pt x="129348" y="479731"/>
                  <a:pt x="126315" y="480749"/>
                  <a:pt x="123846" y="482600"/>
                </a:cubicBezTo>
                <a:cubicBezTo>
                  <a:pt x="118866" y="486335"/>
                  <a:pt x="119367" y="487514"/>
                  <a:pt x="115909" y="492125"/>
                </a:cubicBezTo>
                <a:cubicBezTo>
                  <a:pt x="104503" y="507332"/>
                  <a:pt x="109538" y="503250"/>
                  <a:pt x="100034" y="509587"/>
                </a:cubicBezTo>
                <a:cubicBezTo>
                  <a:pt x="98446" y="512233"/>
                  <a:pt x="97453" y="515343"/>
                  <a:pt x="95271" y="517525"/>
                </a:cubicBezTo>
                <a:cubicBezTo>
                  <a:pt x="94088" y="518708"/>
                  <a:pt x="91692" y="517929"/>
                  <a:pt x="90509" y="519112"/>
                </a:cubicBezTo>
                <a:cubicBezTo>
                  <a:pt x="89326" y="520295"/>
                  <a:pt x="89849" y="522482"/>
                  <a:pt x="88921" y="523875"/>
                </a:cubicBezTo>
                <a:cubicBezTo>
                  <a:pt x="87676" y="525743"/>
                  <a:pt x="85620" y="526933"/>
                  <a:pt x="84159" y="528637"/>
                </a:cubicBezTo>
                <a:cubicBezTo>
                  <a:pt x="77239" y="536710"/>
                  <a:pt x="82635" y="533907"/>
                  <a:pt x="74634" y="536575"/>
                </a:cubicBezTo>
                <a:cubicBezTo>
                  <a:pt x="73046" y="539221"/>
                  <a:pt x="71879" y="542169"/>
                  <a:pt x="69871" y="544512"/>
                </a:cubicBezTo>
                <a:cubicBezTo>
                  <a:pt x="68629" y="545960"/>
                  <a:pt x="66458" y="546338"/>
                  <a:pt x="65109" y="547687"/>
                </a:cubicBezTo>
                <a:cubicBezTo>
                  <a:pt x="63760" y="549036"/>
                  <a:pt x="63043" y="550897"/>
                  <a:pt x="61934" y="552450"/>
                </a:cubicBezTo>
                <a:cubicBezTo>
                  <a:pt x="60396" y="554603"/>
                  <a:pt x="58532" y="556531"/>
                  <a:pt x="57171" y="558800"/>
                </a:cubicBezTo>
                <a:cubicBezTo>
                  <a:pt x="55345" y="561844"/>
                  <a:pt x="54315" y="565330"/>
                  <a:pt x="52409" y="568325"/>
                </a:cubicBezTo>
                <a:cubicBezTo>
                  <a:pt x="50590" y="571183"/>
                  <a:pt x="47938" y="573443"/>
                  <a:pt x="46059" y="576262"/>
                </a:cubicBezTo>
                <a:cubicBezTo>
                  <a:pt x="44746" y="578231"/>
                  <a:pt x="44124" y="580597"/>
                  <a:pt x="42884" y="582612"/>
                </a:cubicBezTo>
                <a:cubicBezTo>
                  <a:pt x="39884" y="587487"/>
                  <a:pt x="36793" y="592321"/>
                  <a:pt x="33359" y="596900"/>
                </a:cubicBezTo>
                <a:cubicBezTo>
                  <a:pt x="30184" y="601133"/>
                  <a:pt x="26201" y="604867"/>
                  <a:pt x="23834" y="609600"/>
                </a:cubicBezTo>
                <a:cubicBezTo>
                  <a:pt x="22776" y="611717"/>
                  <a:pt x="21972" y="613981"/>
                  <a:pt x="20659" y="615950"/>
                </a:cubicBezTo>
                <a:cubicBezTo>
                  <a:pt x="18780" y="618769"/>
                  <a:pt x="16188" y="621068"/>
                  <a:pt x="14309" y="623887"/>
                </a:cubicBezTo>
                <a:cubicBezTo>
                  <a:pt x="12996" y="625856"/>
                  <a:pt x="12308" y="628182"/>
                  <a:pt x="11134" y="630237"/>
                </a:cubicBezTo>
                <a:cubicBezTo>
                  <a:pt x="10187" y="631894"/>
                  <a:pt x="8886" y="633332"/>
                  <a:pt x="7959" y="635000"/>
                </a:cubicBezTo>
                <a:cubicBezTo>
                  <a:pt x="6235" y="638103"/>
                  <a:pt x="4784" y="641350"/>
                  <a:pt x="3196" y="644525"/>
                </a:cubicBezTo>
                <a:cubicBezTo>
                  <a:pt x="2667" y="646642"/>
                  <a:pt x="2208" y="648777"/>
                  <a:pt x="1609" y="650875"/>
                </a:cubicBezTo>
                <a:cubicBezTo>
                  <a:pt x="1149" y="652484"/>
                  <a:pt x="-187" y="653977"/>
                  <a:pt x="21" y="655637"/>
                </a:cubicBezTo>
                <a:cubicBezTo>
                  <a:pt x="897" y="662643"/>
                  <a:pt x="1152" y="670221"/>
                  <a:pt x="4784" y="676275"/>
                </a:cubicBezTo>
                <a:cubicBezTo>
                  <a:pt x="6506" y="679145"/>
                  <a:pt x="11048" y="678697"/>
                  <a:pt x="14309" y="679450"/>
                </a:cubicBezTo>
                <a:cubicBezTo>
                  <a:pt x="24826" y="681877"/>
                  <a:pt x="35476" y="683683"/>
                  <a:pt x="46059" y="685800"/>
                </a:cubicBezTo>
                <a:cubicBezTo>
                  <a:pt x="56642" y="684742"/>
                  <a:pt x="67318" y="684374"/>
                  <a:pt x="77809" y="682625"/>
                </a:cubicBezTo>
                <a:cubicBezTo>
                  <a:pt x="107903" y="677609"/>
                  <a:pt x="143633" y="665344"/>
                  <a:pt x="171471" y="657225"/>
                </a:cubicBezTo>
                <a:cubicBezTo>
                  <a:pt x="189963" y="651832"/>
                  <a:pt x="208020" y="644433"/>
                  <a:pt x="227034" y="641350"/>
                </a:cubicBezTo>
                <a:cubicBezTo>
                  <a:pt x="294712" y="630375"/>
                  <a:pt x="266072" y="634142"/>
                  <a:pt x="312759" y="628650"/>
                </a:cubicBezTo>
                <a:cubicBezTo>
                  <a:pt x="312464" y="630275"/>
                  <a:pt x="306224" y="654689"/>
                  <a:pt x="311171" y="658812"/>
                </a:cubicBezTo>
                <a:cubicBezTo>
                  <a:pt x="315716" y="662600"/>
                  <a:pt x="322813" y="660929"/>
                  <a:pt x="328634" y="661987"/>
                </a:cubicBezTo>
                <a:cubicBezTo>
                  <a:pt x="334323" y="664426"/>
                  <a:pt x="341679" y="666542"/>
                  <a:pt x="346096" y="671512"/>
                </a:cubicBezTo>
                <a:cubicBezTo>
                  <a:pt x="352539" y="678760"/>
                  <a:pt x="353206" y="683476"/>
                  <a:pt x="357209" y="692150"/>
                </a:cubicBezTo>
                <a:cubicBezTo>
                  <a:pt x="358696" y="695373"/>
                  <a:pt x="360548" y="698423"/>
                  <a:pt x="361971" y="701675"/>
                </a:cubicBezTo>
                <a:cubicBezTo>
                  <a:pt x="372059" y="724734"/>
                  <a:pt x="363985" y="710325"/>
                  <a:pt x="373084" y="725487"/>
                </a:cubicBezTo>
                <a:cubicBezTo>
                  <a:pt x="375201" y="735541"/>
                  <a:pt x="377981" y="745479"/>
                  <a:pt x="379434" y="755650"/>
                </a:cubicBezTo>
                <a:cubicBezTo>
                  <a:pt x="380492" y="763058"/>
                  <a:pt x="379087" y="771272"/>
                  <a:pt x="382609" y="777875"/>
                </a:cubicBezTo>
                <a:cubicBezTo>
                  <a:pt x="384124" y="780715"/>
                  <a:pt x="388959" y="778933"/>
                  <a:pt x="392134" y="779462"/>
                </a:cubicBezTo>
                <a:cubicBezTo>
                  <a:pt x="421943" y="774876"/>
                  <a:pt x="427691" y="774388"/>
                  <a:pt x="465159" y="765175"/>
                </a:cubicBezTo>
                <a:cubicBezTo>
                  <a:pt x="480123" y="761495"/>
                  <a:pt x="494580" y="755878"/>
                  <a:pt x="509609" y="752475"/>
                </a:cubicBezTo>
                <a:cubicBezTo>
                  <a:pt x="522676" y="749517"/>
                  <a:pt x="536067" y="748242"/>
                  <a:pt x="549296" y="746125"/>
                </a:cubicBezTo>
                <a:cubicBezTo>
                  <a:pt x="555117" y="751417"/>
                  <a:pt x="564175" y="754570"/>
                  <a:pt x="566759" y="762000"/>
                </a:cubicBezTo>
                <a:cubicBezTo>
                  <a:pt x="569078" y="768668"/>
                  <a:pt x="565588" y="776559"/>
                  <a:pt x="561996" y="782637"/>
                </a:cubicBezTo>
                <a:cubicBezTo>
                  <a:pt x="556375" y="792149"/>
                  <a:pt x="539361" y="800981"/>
                  <a:pt x="530246" y="806450"/>
                </a:cubicBezTo>
                <a:cubicBezTo>
                  <a:pt x="564736" y="813345"/>
                  <a:pt x="563509" y="813783"/>
                  <a:pt x="627084" y="803275"/>
                </a:cubicBezTo>
                <a:cubicBezTo>
                  <a:pt x="704323" y="790508"/>
                  <a:pt x="708048" y="786745"/>
                  <a:pt x="757259" y="763587"/>
                </a:cubicBezTo>
                <a:cubicBezTo>
                  <a:pt x="759376" y="761470"/>
                  <a:pt x="760784" y="758226"/>
                  <a:pt x="763609" y="757237"/>
                </a:cubicBezTo>
                <a:cubicBezTo>
                  <a:pt x="786139" y="749352"/>
                  <a:pt x="850152" y="749696"/>
                  <a:pt x="858859" y="749300"/>
                </a:cubicBezTo>
                <a:cubicBezTo>
                  <a:pt x="859689" y="749162"/>
                  <a:pt x="872614" y="747267"/>
                  <a:pt x="874734" y="746125"/>
                </a:cubicBezTo>
                <a:cubicBezTo>
                  <a:pt x="910151" y="727054"/>
                  <a:pt x="912816" y="723153"/>
                  <a:pt x="946171" y="698500"/>
                </a:cubicBezTo>
                <a:cubicBezTo>
                  <a:pt x="952421" y="682873"/>
                  <a:pt x="952685" y="685415"/>
                  <a:pt x="947759" y="658812"/>
                </a:cubicBezTo>
                <a:cubicBezTo>
                  <a:pt x="946982" y="654617"/>
                  <a:pt x="943417" y="651464"/>
                  <a:pt x="941409" y="647700"/>
                </a:cubicBezTo>
                <a:cubicBezTo>
                  <a:pt x="939182" y="643524"/>
                  <a:pt x="936721" y="639432"/>
                  <a:pt x="935059" y="635000"/>
                </a:cubicBezTo>
                <a:cubicBezTo>
                  <a:pt x="933527" y="630914"/>
                  <a:pt x="934244" y="625971"/>
                  <a:pt x="931884" y="622300"/>
                </a:cubicBezTo>
                <a:cubicBezTo>
                  <a:pt x="929246" y="618196"/>
                  <a:pt x="924600" y="615798"/>
                  <a:pt x="920771" y="612775"/>
                </a:cubicBezTo>
                <a:cubicBezTo>
                  <a:pt x="893886" y="591550"/>
                  <a:pt x="909734" y="606500"/>
                  <a:pt x="892196" y="588962"/>
                </a:cubicBezTo>
                <a:cubicBezTo>
                  <a:pt x="891138" y="586316"/>
                  <a:pt x="888681" y="583854"/>
                  <a:pt x="889021" y="581025"/>
                </a:cubicBezTo>
                <a:cubicBezTo>
                  <a:pt x="895210" y="529456"/>
                  <a:pt x="908910" y="542086"/>
                  <a:pt x="955696" y="495300"/>
                </a:cubicBezTo>
                <a:cubicBezTo>
                  <a:pt x="966970" y="484026"/>
                  <a:pt x="978190" y="473597"/>
                  <a:pt x="987446" y="460375"/>
                </a:cubicBezTo>
                <a:cubicBezTo>
                  <a:pt x="991150" y="455083"/>
                  <a:pt x="994252" y="449314"/>
                  <a:pt x="998559" y="444500"/>
                </a:cubicBezTo>
                <a:cubicBezTo>
                  <a:pt x="1003306" y="439194"/>
                  <a:pt x="1008615" y="434314"/>
                  <a:pt x="1014434" y="430212"/>
                </a:cubicBezTo>
                <a:cubicBezTo>
                  <a:pt x="1040944" y="411524"/>
                  <a:pt x="1070292" y="396775"/>
                  <a:pt x="1095396" y="376237"/>
                </a:cubicBezTo>
                <a:cubicBezTo>
                  <a:pt x="1117991" y="357752"/>
                  <a:pt x="1106256" y="365551"/>
                  <a:pt x="1130321" y="352425"/>
                </a:cubicBezTo>
                <a:cubicBezTo>
                  <a:pt x="1132580" y="341132"/>
                  <a:pt x="1135359" y="334320"/>
                  <a:pt x="1123971" y="322262"/>
                </a:cubicBezTo>
                <a:cubicBezTo>
                  <a:pt x="1101822" y="298810"/>
                  <a:pt x="1073755" y="281571"/>
                  <a:pt x="1050946" y="258762"/>
                </a:cubicBezTo>
                <a:cubicBezTo>
                  <a:pt x="1044067" y="251883"/>
                  <a:pt x="1036305" y="245786"/>
                  <a:pt x="1030309" y="238125"/>
                </a:cubicBezTo>
                <a:cubicBezTo>
                  <a:pt x="1026663" y="233466"/>
                  <a:pt x="1025017" y="227542"/>
                  <a:pt x="1022371" y="222250"/>
                </a:cubicBezTo>
                <a:cubicBezTo>
                  <a:pt x="1021842" y="215371"/>
                  <a:pt x="1020001" y="208467"/>
                  <a:pt x="1020784" y="201612"/>
                </a:cubicBezTo>
                <a:cubicBezTo>
                  <a:pt x="1023118" y="181190"/>
                  <a:pt x="1027540" y="166449"/>
                  <a:pt x="1036659" y="149225"/>
                </a:cubicBezTo>
                <a:cubicBezTo>
                  <a:pt x="1038444" y="145853"/>
                  <a:pt x="1040960" y="142919"/>
                  <a:pt x="1043009" y="139700"/>
                </a:cubicBezTo>
                <a:cubicBezTo>
                  <a:pt x="1044665" y="137097"/>
                  <a:pt x="1046319" y="134485"/>
                  <a:pt x="1047771" y="131762"/>
                </a:cubicBezTo>
                <a:cubicBezTo>
                  <a:pt x="1056248" y="115868"/>
                  <a:pt x="1057707" y="108200"/>
                  <a:pt x="1071584" y="93662"/>
                </a:cubicBezTo>
                <a:cubicBezTo>
                  <a:pt x="1087926" y="76541"/>
                  <a:pt x="1093969" y="81780"/>
                  <a:pt x="1116034" y="71437"/>
                </a:cubicBezTo>
                <a:cubicBezTo>
                  <a:pt x="1132710" y="63620"/>
                  <a:pt x="1140564" y="56592"/>
                  <a:pt x="1154134" y="46037"/>
                </a:cubicBezTo>
                <a:cubicBezTo>
                  <a:pt x="1148842" y="35983"/>
                  <a:pt x="1145714" y="24448"/>
                  <a:pt x="1138259" y="15875"/>
                </a:cubicBezTo>
                <a:cubicBezTo>
                  <a:pt x="1134519" y="11574"/>
                  <a:pt x="1127913" y="10907"/>
                  <a:pt x="1122384" y="9525"/>
                </a:cubicBezTo>
                <a:cubicBezTo>
                  <a:pt x="1110905" y="6655"/>
                  <a:pt x="1099229" y="4393"/>
                  <a:pt x="1087459" y="3175"/>
                </a:cubicBezTo>
                <a:cubicBezTo>
                  <a:pt x="1068481" y="1212"/>
                  <a:pt x="1030309" y="0"/>
                  <a:pt x="1030309" y="0"/>
                </a:cubicBezTo>
                <a:cubicBezTo>
                  <a:pt x="1018138" y="1587"/>
                  <a:pt x="1006012" y="3570"/>
                  <a:pt x="993796" y="4762"/>
                </a:cubicBezTo>
                <a:cubicBezTo>
                  <a:pt x="983522" y="5764"/>
                  <a:pt x="933458" y="7673"/>
                  <a:pt x="927121" y="7937"/>
                </a:cubicBezTo>
                <a:cubicBezTo>
                  <a:pt x="925004" y="8466"/>
                  <a:pt x="922621" y="8369"/>
                  <a:pt x="920771" y="9525"/>
                </a:cubicBezTo>
                <a:cubicBezTo>
                  <a:pt x="904078" y="19958"/>
                  <a:pt x="899467" y="26066"/>
                  <a:pt x="885846" y="39687"/>
                </a:cubicBezTo>
                <a:cubicBezTo>
                  <a:pt x="883729" y="41804"/>
                  <a:pt x="881292" y="43642"/>
                  <a:pt x="879496" y="46037"/>
                </a:cubicBezTo>
                <a:cubicBezTo>
                  <a:pt x="877909" y="48154"/>
                  <a:pt x="876887" y="50849"/>
                  <a:pt x="874734" y="52387"/>
                </a:cubicBezTo>
                <a:cubicBezTo>
                  <a:pt x="872959" y="53655"/>
                  <a:pt x="870501" y="53446"/>
                  <a:pt x="868384" y="53975"/>
                </a:cubicBezTo>
                <a:cubicBezTo>
                  <a:pt x="866796" y="56621"/>
                  <a:pt x="865803" y="59730"/>
                  <a:pt x="863621" y="61912"/>
                </a:cubicBezTo>
                <a:cubicBezTo>
                  <a:pt x="862438" y="63095"/>
                  <a:pt x="860426" y="62912"/>
                  <a:pt x="858859" y="63500"/>
                </a:cubicBezTo>
                <a:cubicBezTo>
                  <a:pt x="856191" y="64501"/>
                  <a:pt x="853412" y="65291"/>
                  <a:pt x="850921" y="66675"/>
                </a:cubicBezTo>
                <a:cubicBezTo>
                  <a:pt x="848608" y="67960"/>
                  <a:pt x="846884" y="70152"/>
                  <a:pt x="844571" y="71437"/>
                </a:cubicBezTo>
                <a:cubicBezTo>
                  <a:pt x="842080" y="72821"/>
                  <a:pt x="839125" y="73228"/>
                  <a:pt x="836634" y="74612"/>
                </a:cubicBezTo>
                <a:cubicBezTo>
                  <a:pt x="834321" y="75897"/>
                  <a:pt x="832569" y="78042"/>
                  <a:pt x="830284" y="79375"/>
                </a:cubicBezTo>
                <a:cubicBezTo>
                  <a:pt x="826196" y="81760"/>
                  <a:pt x="821817" y="83608"/>
                  <a:pt x="817584" y="85725"/>
                </a:cubicBezTo>
                <a:cubicBezTo>
                  <a:pt x="815467" y="86783"/>
                  <a:pt x="812908" y="87227"/>
                  <a:pt x="811234" y="88900"/>
                </a:cubicBezTo>
                <a:cubicBezTo>
                  <a:pt x="809646" y="90487"/>
                  <a:pt x="808383" y="92485"/>
                  <a:pt x="806471" y="93662"/>
                </a:cubicBezTo>
                <a:cubicBezTo>
                  <a:pt x="801432" y="96763"/>
                  <a:pt x="795329" y="98050"/>
                  <a:pt x="790596" y="101600"/>
                </a:cubicBezTo>
                <a:cubicBezTo>
                  <a:pt x="782907" y="107366"/>
                  <a:pt x="786756" y="105525"/>
                  <a:pt x="779484" y="107950"/>
                </a:cubicBezTo>
                <a:cubicBezTo>
                  <a:pt x="777896" y="109537"/>
                  <a:pt x="776548" y="111407"/>
                  <a:pt x="774721" y="112712"/>
                </a:cubicBezTo>
                <a:cubicBezTo>
                  <a:pt x="770511" y="115719"/>
                  <a:pt x="758773" y="119240"/>
                  <a:pt x="755671" y="120650"/>
                </a:cubicBezTo>
                <a:cubicBezTo>
                  <a:pt x="753934" y="121440"/>
                  <a:pt x="752702" y="123173"/>
                  <a:pt x="750909" y="123825"/>
                </a:cubicBezTo>
                <a:cubicBezTo>
                  <a:pt x="746808" y="125316"/>
                  <a:pt x="742349" y="125620"/>
                  <a:pt x="738209" y="127000"/>
                </a:cubicBezTo>
                <a:cubicBezTo>
                  <a:pt x="731152" y="129352"/>
                  <a:pt x="718908" y="133839"/>
                  <a:pt x="711221" y="134937"/>
                </a:cubicBezTo>
                <a:cubicBezTo>
                  <a:pt x="705444" y="135763"/>
                  <a:pt x="699369" y="136242"/>
                  <a:pt x="693759" y="138112"/>
                </a:cubicBezTo>
                <a:cubicBezTo>
                  <a:pt x="691055" y="139013"/>
                  <a:pt x="688570" y="140537"/>
                  <a:pt x="685821" y="141287"/>
                </a:cubicBezTo>
                <a:cubicBezTo>
                  <a:pt x="682716" y="142134"/>
                  <a:pt x="646133" y="138112"/>
                  <a:pt x="641371" y="13811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Freihandform: Form 23"/>
          <p:cNvSpPr/>
          <p:nvPr/>
        </p:nvSpPr>
        <p:spPr>
          <a:xfrm>
            <a:off x="6347520" y="2334600"/>
            <a:ext cx="895320" cy="918720"/>
          </a:xfrm>
          <a:custGeom>
            <a:avLst/>
            <a:gdLst/>
            <a:ahLst/>
            <a:rect l="l" t="t" r="r" b="b"/>
            <a:pathLst>
              <a:path w="897559" h="920750">
                <a:moveTo>
                  <a:pt x="451064" y="0"/>
                </a:moveTo>
                <a:cubicBezTo>
                  <a:pt x="460047" y="1284"/>
                  <a:pt x="461047" y="1038"/>
                  <a:pt x="468526" y="3175"/>
                </a:cubicBezTo>
                <a:cubicBezTo>
                  <a:pt x="470135" y="3635"/>
                  <a:pt x="471854" y="3902"/>
                  <a:pt x="473289" y="4763"/>
                </a:cubicBezTo>
                <a:cubicBezTo>
                  <a:pt x="477192" y="7105"/>
                  <a:pt x="480697" y="10054"/>
                  <a:pt x="484401" y="12700"/>
                </a:cubicBezTo>
                <a:cubicBezTo>
                  <a:pt x="488947" y="14216"/>
                  <a:pt x="491128" y="14154"/>
                  <a:pt x="493926" y="19050"/>
                </a:cubicBezTo>
                <a:cubicBezTo>
                  <a:pt x="495009" y="20944"/>
                  <a:pt x="494985" y="23283"/>
                  <a:pt x="495514" y="25400"/>
                </a:cubicBezTo>
                <a:cubicBezTo>
                  <a:pt x="503978" y="36687"/>
                  <a:pt x="498007" y="30389"/>
                  <a:pt x="516151" y="41275"/>
                </a:cubicBezTo>
                <a:cubicBezTo>
                  <a:pt x="516151" y="41275"/>
                  <a:pt x="530933" y="44620"/>
                  <a:pt x="538376" y="46038"/>
                </a:cubicBezTo>
                <a:cubicBezTo>
                  <a:pt x="542052" y="46738"/>
                  <a:pt x="545750" y="47487"/>
                  <a:pt x="549489" y="47625"/>
                </a:cubicBezTo>
                <a:lnTo>
                  <a:pt x="624101" y="49213"/>
                </a:lnTo>
                <a:cubicBezTo>
                  <a:pt x="643151" y="48684"/>
                  <a:pt x="662209" y="48387"/>
                  <a:pt x="681251" y="47625"/>
                </a:cubicBezTo>
                <a:cubicBezTo>
                  <a:pt x="688672" y="47328"/>
                  <a:pt x="696111" y="46999"/>
                  <a:pt x="703476" y="46038"/>
                </a:cubicBezTo>
                <a:cubicBezTo>
                  <a:pt x="731152" y="42429"/>
                  <a:pt x="703975" y="42565"/>
                  <a:pt x="733639" y="41275"/>
                </a:cubicBezTo>
                <a:lnTo>
                  <a:pt x="790789" y="39688"/>
                </a:lnTo>
                <a:cubicBezTo>
                  <a:pt x="792376" y="40746"/>
                  <a:pt x="794202" y="41514"/>
                  <a:pt x="795551" y="42863"/>
                </a:cubicBezTo>
                <a:cubicBezTo>
                  <a:pt x="803769" y="51081"/>
                  <a:pt x="799865" y="68128"/>
                  <a:pt x="800314" y="76200"/>
                </a:cubicBezTo>
                <a:cubicBezTo>
                  <a:pt x="798533" y="81542"/>
                  <a:pt x="798689" y="81821"/>
                  <a:pt x="795551" y="87313"/>
                </a:cubicBezTo>
                <a:cubicBezTo>
                  <a:pt x="794604" y="88969"/>
                  <a:pt x="793387" y="90457"/>
                  <a:pt x="792376" y="92075"/>
                </a:cubicBezTo>
                <a:cubicBezTo>
                  <a:pt x="790741" y="94692"/>
                  <a:pt x="789383" y="97485"/>
                  <a:pt x="787614" y="100013"/>
                </a:cubicBezTo>
                <a:cubicBezTo>
                  <a:pt x="785671" y="102789"/>
                  <a:pt x="782275" y="104716"/>
                  <a:pt x="781264" y="107950"/>
                </a:cubicBezTo>
                <a:cubicBezTo>
                  <a:pt x="777387" y="120357"/>
                  <a:pt x="780797" y="133721"/>
                  <a:pt x="782851" y="146050"/>
                </a:cubicBezTo>
                <a:cubicBezTo>
                  <a:pt x="783909" y="148167"/>
                  <a:pt x="785278" y="150155"/>
                  <a:pt x="786026" y="152400"/>
                </a:cubicBezTo>
                <a:cubicBezTo>
                  <a:pt x="786559" y="153998"/>
                  <a:pt x="787619" y="162727"/>
                  <a:pt x="789201" y="165100"/>
                </a:cubicBezTo>
                <a:cubicBezTo>
                  <a:pt x="790446" y="166968"/>
                  <a:pt x="792376" y="168275"/>
                  <a:pt x="793964" y="169863"/>
                </a:cubicBezTo>
                <a:cubicBezTo>
                  <a:pt x="804018" y="170392"/>
                  <a:pt x="814096" y="170578"/>
                  <a:pt x="824126" y="171450"/>
                </a:cubicBezTo>
                <a:cubicBezTo>
                  <a:pt x="825353" y="171557"/>
                  <a:pt x="833581" y="173796"/>
                  <a:pt x="835239" y="174625"/>
                </a:cubicBezTo>
                <a:cubicBezTo>
                  <a:pt x="836945" y="175478"/>
                  <a:pt x="838295" y="176947"/>
                  <a:pt x="840001" y="177800"/>
                </a:cubicBezTo>
                <a:cubicBezTo>
                  <a:pt x="844757" y="180178"/>
                  <a:pt x="847261" y="179162"/>
                  <a:pt x="852701" y="180975"/>
                </a:cubicBezTo>
                <a:cubicBezTo>
                  <a:pt x="854946" y="181723"/>
                  <a:pt x="857082" y="182837"/>
                  <a:pt x="859051" y="184150"/>
                </a:cubicBezTo>
                <a:cubicBezTo>
                  <a:pt x="861870" y="186030"/>
                  <a:pt x="864116" y="188704"/>
                  <a:pt x="866989" y="190500"/>
                </a:cubicBezTo>
                <a:cubicBezTo>
                  <a:pt x="868408" y="191387"/>
                  <a:pt x="871222" y="190501"/>
                  <a:pt x="871751" y="192088"/>
                </a:cubicBezTo>
                <a:cubicBezTo>
                  <a:pt x="872604" y="194648"/>
                  <a:pt x="872545" y="193675"/>
                  <a:pt x="870164" y="200025"/>
                </a:cubicBezTo>
                <a:cubicBezTo>
                  <a:pt x="867783" y="206375"/>
                  <a:pt x="865232" y="227599"/>
                  <a:pt x="857464" y="230188"/>
                </a:cubicBezTo>
                <a:cubicBezTo>
                  <a:pt x="855394" y="230878"/>
                  <a:pt x="853008" y="230693"/>
                  <a:pt x="851114" y="231775"/>
                </a:cubicBezTo>
                <a:cubicBezTo>
                  <a:pt x="848072" y="233513"/>
                  <a:pt x="843777" y="239482"/>
                  <a:pt x="843176" y="242888"/>
                </a:cubicBezTo>
                <a:cubicBezTo>
                  <a:pt x="841977" y="249682"/>
                  <a:pt x="842118" y="256646"/>
                  <a:pt x="841589" y="263525"/>
                </a:cubicBezTo>
                <a:lnTo>
                  <a:pt x="846351" y="268288"/>
                </a:lnTo>
                <a:cubicBezTo>
                  <a:pt x="850055" y="271992"/>
                  <a:pt x="853940" y="275524"/>
                  <a:pt x="857464" y="279400"/>
                </a:cubicBezTo>
                <a:cubicBezTo>
                  <a:pt x="859244" y="281358"/>
                  <a:pt x="860484" y="283759"/>
                  <a:pt x="862226" y="285750"/>
                </a:cubicBezTo>
                <a:cubicBezTo>
                  <a:pt x="864197" y="288003"/>
                  <a:pt x="866738" y="289737"/>
                  <a:pt x="868576" y="292100"/>
                </a:cubicBezTo>
                <a:cubicBezTo>
                  <a:pt x="884181" y="312163"/>
                  <a:pt x="860346" y="287045"/>
                  <a:pt x="881276" y="307975"/>
                </a:cubicBezTo>
                <a:cubicBezTo>
                  <a:pt x="881423" y="308122"/>
                  <a:pt x="894736" y="320537"/>
                  <a:pt x="895564" y="323850"/>
                </a:cubicBezTo>
                <a:cubicBezTo>
                  <a:pt x="898902" y="337202"/>
                  <a:pt x="897449" y="341113"/>
                  <a:pt x="895564" y="352425"/>
                </a:cubicBezTo>
                <a:cubicBezTo>
                  <a:pt x="891146" y="363470"/>
                  <a:pt x="893290" y="357659"/>
                  <a:pt x="889214" y="369888"/>
                </a:cubicBezTo>
                <a:cubicBezTo>
                  <a:pt x="888156" y="371475"/>
                  <a:pt x="887184" y="373124"/>
                  <a:pt x="886039" y="374650"/>
                </a:cubicBezTo>
                <a:cubicBezTo>
                  <a:pt x="874726" y="389733"/>
                  <a:pt x="883692" y="376584"/>
                  <a:pt x="876514" y="387350"/>
                </a:cubicBezTo>
                <a:cubicBezTo>
                  <a:pt x="874926" y="387879"/>
                  <a:pt x="873402" y="388663"/>
                  <a:pt x="871751" y="388938"/>
                </a:cubicBezTo>
                <a:cubicBezTo>
                  <a:pt x="867025" y="389726"/>
                  <a:pt x="862094" y="389290"/>
                  <a:pt x="857464" y="390525"/>
                </a:cubicBezTo>
                <a:cubicBezTo>
                  <a:pt x="854034" y="391440"/>
                  <a:pt x="851114" y="393700"/>
                  <a:pt x="847939" y="395288"/>
                </a:cubicBezTo>
                <a:cubicBezTo>
                  <a:pt x="825197" y="399835"/>
                  <a:pt x="853363" y="393479"/>
                  <a:pt x="833651" y="400050"/>
                </a:cubicBezTo>
                <a:cubicBezTo>
                  <a:pt x="818880" y="404974"/>
                  <a:pt x="822502" y="398570"/>
                  <a:pt x="819364" y="407988"/>
                </a:cubicBezTo>
                <a:cubicBezTo>
                  <a:pt x="810501" y="414635"/>
                  <a:pt x="814094" y="411238"/>
                  <a:pt x="812385" y="414537"/>
                </a:cubicBezTo>
                <a:lnTo>
                  <a:pt x="809513" y="418811"/>
                </a:lnTo>
                <a:lnTo>
                  <a:pt x="810329" y="419651"/>
                </a:lnTo>
                <a:cubicBezTo>
                  <a:pt x="809608" y="422651"/>
                  <a:pt x="801935" y="427986"/>
                  <a:pt x="800314" y="433388"/>
                </a:cubicBezTo>
                <a:cubicBezTo>
                  <a:pt x="799539" y="435972"/>
                  <a:pt x="799673" y="438799"/>
                  <a:pt x="798726" y="441325"/>
                </a:cubicBezTo>
                <a:cubicBezTo>
                  <a:pt x="798056" y="443112"/>
                  <a:pt x="796498" y="444431"/>
                  <a:pt x="795551" y="446088"/>
                </a:cubicBezTo>
                <a:cubicBezTo>
                  <a:pt x="794377" y="448143"/>
                  <a:pt x="793550" y="450383"/>
                  <a:pt x="792376" y="452438"/>
                </a:cubicBezTo>
                <a:cubicBezTo>
                  <a:pt x="791429" y="454094"/>
                  <a:pt x="790201" y="455575"/>
                  <a:pt x="789201" y="457200"/>
                </a:cubicBezTo>
                <a:cubicBezTo>
                  <a:pt x="785967" y="462456"/>
                  <a:pt x="782851" y="467783"/>
                  <a:pt x="779676" y="473075"/>
                </a:cubicBezTo>
                <a:cubicBezTo>
                  <a:pt x="778089" y="475721"/>
                  <a:pt x="776765" y="478545"/>
                  <a:pt x="774914" y="481013"/>
                </a:cubicBezTo>
                <a:lnTo>
                  <a:pt x="770151" y="487363"/>
                </a:lnTo>
                <a:cubicBezTo>
                  <a:pt x="765440" y="501500"/>
                  <a:pt x="772972" y="479209"/>
                  <a:pt x="765389" y="500063"/>
                </a:cubicBezTo>
                <a:cubicBezTo>
                  <a:pt x="764245" y="503208"/>
                  <a:pt x="763176" y="506382"/>
                  <a:pt x="762214" y="509588"/>
                </a:cubicBezTo>
                <a:cubicBezTo>
                  <a:pt x="761587" y="511678"/>
                  <a:pt x="761486" y="513933"/>
                  <a:pt x="760626" y="515938"/>
                </a:cubicBezTo>
                <a:cubicBezTo>
                  <a:pt x="759874" y="517692"/>
                  <a:pt x="758509" y="519113"/>
                  <a:pt x="757451" y="520700"/>
                </a:cubicBezTo>
                <a:cubicBezTo>
                  <a:pt x="756393" y="523875"/>
                  <a:pt x="755519" y="527118"/>
                  <a:pt x="754276" y="530225"/>
                </a:cubicBezTo>
                <a:cubicBezTo>
                  <a:pt x="746439" y="549817"/>
                  <a:pt x="754617" y="526024"/>
                  <a:pt x="749514" y="541338"/>
                </a:cubicBezTo>
                <a:cubicBezTo>
                  <a:pt x="750043" y="544513"/>
                  <a:pt x="749255" y="548226"/>
                  <a:pt x="751101" y="550863"/>
                </a:cubicBezTo>
                <a:cubicBezTo>
                  <a:pt x="753289" y="553989"/>
                  <a:pt x="757573" y="554923"/>
                  <a:pt x="760626" y="557213"/>
                </a:cubicBezTo>
                <a:cubicBezTo>
                  <a:pt x="764859" y="560388"/>
                  <a:pt x="768923" y="563803"/>
                  <a:pt x="773326" y="566738"/>
                </a:cubicBezTo>
                <a:cubicBezTo>
                  <a:pt x="776501" y="568855"/>
                  <a:pt x="780152" y="570390"/>
                  <a:pt x="782851" y="573088"/>
                </a:cubicBezTo>
                <a:cubicBezTo>
                  <a:pt x="784439" y="574675"/>
                  <a:pt x="785818" y="576503"/>
                  <a:pt x="787614" y="577850"/>
                </a:cubicBezTo>
                <a:cubicBezTo>
                  <a:pt x="790292" y="579859"/>
                  <a:pt x="798381" y="584280"/>
                  <a:pt x="801901" y="585788"/>
                </a:cubicBezTo>
                <a:cubicBezTo>
                  <a:pt x="803439" y="586447"/>
                  <a:pt x="805167" y="586627"/>
                  <a:pt x="806664" y="587375"/>
                </a:cubicBezTo>
                <a:cubicBezTo>
                  <a:pt x="809424" y="588755"/>
                  <a:pt x="811736" y="590992"/>
                  <a:pt x="814601" y="592138"/>
                </a:cubicBezTo>
                <a:cubicBezTo>
                  <a:pt x="817106" y="593140"/>
                  <a:pt x="819872" y="593315"/>
                  <a:pt x="822539" y="593725"/>
                </a:cubicBezTo>
                <a:cubicBezTo>
                  <a:pt x="826756" y="594374"/>
                  <a:pt x="831010" y="594749"/>
                  <a:pt x="835239" y="595313"/>
                </a:cubicBezTo>
                <a:lnTo>
                  <a:pt x="846351" y="596900"/>
                </a:lnTo>
                <a:cubicBezTo>
                  <a:pt x="847939" y="597429"/>
                  <a:pt x="849931" y="597305"/>
                  <a:pt x="851114" y="598488"/>
                </a:cubicBezTo>
                <a:cubicBezTo>
                  <a:pt x="852787" y="600161"/>
                  <a:pt x="853969" y="602493"/>
                  <a:pt x="854289" y="604838"/>
                </a:cubicBezTo>
                <a:cubicBezTo>
                  <a:pt x="855578" y="614290"/>
                  <a:pt x="855171" y="623899"/>
                  <a:pt x="855876" y="633413"/>
                </a:cubicBezTo>
                <a:cubicBezTo>
                  <a:pt x="856230" y="638192"/>
                  <a:pt x="856935" y="642938"/>
                  <a:pt x="857464" y="647700"/>
                </a:cubicBezTo>
                <a:cubicBezTo>
                  <a:pt x="856935" y="655638"/>
                  <a:pt x="858005" y="663848"/>
                  <a:pt x="855876" y="671513"/>
                </a:cubicBezTo>
                <a:lnTo>
                  <a:pt x="854181" y="672784"/>
                </a:lnTo>
                <a:lnTo>
                  <a:pt x="856433" y="676050"/>
                </a:lnTo>
                <a:cubicBezTo>
                  <a:pt x="857335" y="678543"/>
                  <a:pt x="857787" y="681376"/>
                  <a:pt x="859051" y="685800"/>
                </a:cubicBezTo>
                <a:cubicBezTo>
                  <a:pt x="848007" y="690218"/>
                  <a:pt x="853817" y="688074"/>
                  <a:pt x="841589" y="692150"/>
                </a:cubicBezTo>
                <a:cubicBezTo>
                  <a:pt x="836469" y="693857"/>
                  <a:pt x="830891" y="693802"/>
                  <a:pt x="825714" y="695325"/>
                </a:cubicBezTo>
                <a:cubicBezTo>
                  <a:pt x="820351" y="696902"/>
                  <a:pt x="806344" y="704216"/>
                  <a:pt x="801901" y="706438"/>
                </a:cubicBezTo>
                <a:cubicBezTo>
                  <a:pt x="793813" y="710482"/>
                  <a:pt x="784897" y="712605"/>
                  <a:pt x="776501" y="715963"/>
                </a:cubicBezTo>
                <a:cubicBezTo>
                  <a:pt x="774304" y="716842"/>
                  <a:pt x="772326" y="718206"/>
                  <a:pt x="770151" y="719138"/>
                </a:cubicBezTo>
                <a:cubicBezTo>
                  <a:pt x="768613" y="719797"/>
                  <a:pt x="766824" y="719864"/>
                  <a:pt x="765389" y="720725"/>
                </a:cubicBezTo>
                <a:cubicBezTo>
                  <a:pt x="761485" y="723067"/>
                  <a:pt x="757980" y="726017"/>
                  <a:pt x="754276" y="728663"/>
                </a:cubicBezTo>
                <a:cubicBezTo>
                  <a:pt x="747992" y="733152"/>
                  <a:pt x="709831" y="763583"/>
                  <a:pt x="697126" y="776288"/>
                </a:cubicBezTo>
                <a:cubicBezTo>
                  <a:pt x="692092" y="781322"/>
                  <a:pt x="687601" y="786871"/>
                  <a:pt x="682839" y="792163"/>
                </a:cubicBezTo>
                <a:cubicBezTo>
                  <a:pt x="679299" y="796096"/>
                  <a:pt x="676426" y="800583"/>
                  <a:pt x="673314" y="804863"/>
                </a:cubicBezTo>
                <a:cubicBezTo>
                  <a:pt x="667959" y="812226"/>
                  <a:pt x="662290" y="819384"/>
                  <a:pt x="657439" y="827088"/>
                </a:cubicBezTo>
                <a:cubicBezTo>
                  <a:pt x="641367" y="852614"/>
                  <a:pt x="651952" y="841456"/>
                  <a:pt x="636801" y="863600"/>
                </a:cubicBezTo>
                <a:cubicBezTo>
                  <a:pt x="633394" y="868580"/>
                  <a:pt x="629168" y="872959"/>
                  <a:pt x="625689" y="877888"/>
                </a:cubicBezTo>
                <a:cubicBezTo>
                  <a:pt x="611929" y="897381"/>
                  <a:pt x="618234" y="898286"/>
                  <a:pt x="590764" y="919163"/>
                </a:cubicBezTo>
                <a:cubicBezTo>
                  <a:pt x="587367" y="921744"/>
                  <a:pt x="582297" y="920221"/>
                  <a:pt x="578064" y="920750"/>
                </a:cubicBezTo>
                <a:cubicBezTo>
                  <a:pt x="545360" y="916080"/>
                  <a:pt x="597014" y="923845"/>
                  <a:pt x="547901" y="914400"/>
                </a:cubicBezTo>
                <a:cubicBezTo>
                  <a:pt x="524794" y="909956"/>
                  <a:pt x="527638" y="913880"/>
                  <a:pt x="506626" y="904875"/>
                </a:cubicBezTo>
                <a:cubicBezTo>
                  <a:pt x="501619" y="902729"/>
                  <a:pt x="496475" y="900483"/>
                  <a:pt x="492339" y="896938"/>
                </a:cubicBezTo>
                <a:cubicBezTo>
                  <a:pt x="488883" y="893975"/>
                  <a:pt x="487047" y="889529"/>
                  <a:pt x="484401" y="885825"/>
                </a:cubicBezTo>
                <a:cubicBezTo>
                  <a:pt x="439555" y="855927"/>
                  <a:pt x="511048" y="905734"/>
                  <a:pt x="452651" y="854075"/>
                </a:cubicBezTo>
                <a:cubicBezTo>
                  <a:pt x="445718" y="847942"/>
                  <a:pt x="436776" y="844550"/>
                  <a:pt x="428839" y="839788"/>
                </a:cubicBezTo>
                <a:cubicBezTo>
                  <a:pt x="394857" y="851115"/>
                  <a:pt x="409586" y="845584"/>
                  <a:pt x="384389" y="855663"/>
                </a:cubicBezTo>
                <a:cubicBezTo>
                  <a:pt x="380915" y="857053"/>
                  <a:pt x="379097" y="860954"/>
                  <a:pt x="376451" y="863600"/>
                </a:cubicBezTo>
                <a:cubicBezTo>
                  <a:pt x="372747" y="867304"/>
                  <a:pt x="368693" y="870689"/>
                  <a:pt x="365339" y="874713"/>
                </a:cubicBezTo>
                <a:cubicBezTo>
                  <a:pt x="363364" y="877083"/>
                  <a:pt x="363255" y="881119"/>
                  <a:pt x="360576" y="882650"/>
                </a:cubicBezTo>
                <a:cubicBezTo>
                  <a:pt x="358682" y="883732"/>
                  <a:pt x="355349" y="882934"/>
                  <a:pt x="354226" y="881063"/>
                </a:cubicBezTo>
                <a:cubicBezTo>
                  <a:pt x="351716" y="876879"/>
                  <a:pt x="352109" y="871538"/>
                  <a:pt x="351051" y="866775"/>
                </a:cubicBezTo>
                <a:cubicBezTo>
                  <a:pt x="337434" y="848617"/>
                  <a:pt x="346953" y="862986"/>
                  <a:pt x="335176" y="817563"/>
                </a:cubicBezTo>
                <a:cubicBezTo>
                  <a:pt x="312893" y="816767"/>
                  <a:pt x="290692" y="816501"/>
                  <a:pt x="268501" y="814388"/>
                </a:cubicBezTo>
                <a:cubicBezTo>
                  <a:pt x="241233" y="811791"/>
                  <a:pt x="269181" y="814116"/>
                  <a:pt x="251039" y="811213"/>
                </a:cubicBezTo>
                <a:lnTo>
                  <a:pt x="217701" y="806450"/>
                </a:lnTo>
                <a:cubicBezTo>
                  <a:pt x="217701" y="806450"/>
                  <a:pt x="93825" y="800981"/>
                  <a:pt x="31964" y="796925"/>
                </a:cubicBezTo>
                <a:cubicBezTo>
                  <a:pt x="29120" y="796739"/>
                  <a:pt x="25084" y="796396"/>
                  <a:pt x="24026" y="793750"/>
                </a:cubicBezTo>
                <a:cubicBezTo>
                  <a:pt x="21464" y="787344"/>
                  <a:pt x="22968" y="779992"/>
                  <a:pt x="22439" y="773113"/>
                </a:cubicBezTo>
                <a:cubicBezTo>
                  <a:pt x="21910" y="769938"/>
                  <a:pt x="21276" y="766779"/>
                  <a:pt x="20851" y="763588"/>
                </a:cubicBezTo>
                <a:cubicBezTo>
                  <a:pt x="19996" y="757174"/>
                  <a:pt x="18788" y="743269"/>
                  <a:pt x="17676" y="736600"/>
                </a:cubicBezTo>
                <a:cubicBezTo>
                  <a:pt x="9871" y="689773"/>
                  <a:pt x="17966" y="744984"/>
                  <a:pt x="12914" y="709613"/>
                </a:cubicBezTo>
                <a:cubicBezTo>
                  <a:pt x="7810" y="693025"/>
                  <a:pt x="1955" y="676218"/>
                  <a:pt x="214" y="658813"/>
                </a:cubicBezTo>
                <a:cubicBezTo>
                  <a:pt x="-679" y="649884"/>
                  <a:pt x="1382" y="643024"/>
                  <a:pt x="3389" y="635000"/>
                </a:cubicBezTo>
                <a:cubicBezTo>
                  <a:pt x="37825" y="617784"/>
                  <a:pt x="9474" y="631115"/>
                  <a:pt x="93876" y="609600"/>
                </a:cubicBezTo>
                <a:cubicBezTo>
                  <a:pt x="103930" y="609071"/>
                  <a:pt x="114241" y="610329"/>
                  <a:pt x="124039" y="608013"/>
                </a:cubicBezTo>
                <a:cubicBezTo>
                  <a:pt x="168881" y="597414"/>
                  <a:pt x="186481" y="589491"/>
                  <a:pt x="220876" y="561975"/>
                </a:cubicBezTo>
                <a:cubicBezTo>
                  <a:pt x="222490" y="560684"/>
                  <a:pt x="244019" y="537294"/>
                  <a:pt x="246276" y="531813"/>
                </a:cubicBezTo>
                <a:cubicBezTo>
                  <a:pt x="248101" y="527382"/>
                  <a:pt x="247335" y="522288"/>
                  <a:pt x="247864" y="517525"/>
                </a:cubicBezTo>
                <a:cubicBezTo>
                  <a:pt x="248922" y="513821"/>
                  <a:pt x="250284" y="510190"/>
                  <a:pt x="251039" y="506413"/>
                </a:cubicBezTo>
                <a:cubicBezTo>
                  <a:pt x="256471" y="479255"/>
                  <a:pt x="254774" y="467845"/>
                  <a:pt x="255801" y="434975"/>
                </a:cubicBezTo>
                <a:cubicBezTo>
                  <a:pt x="256117" y="424870"/>
                  <a:pt x="253684" y="414867"/>
                  <a:pt x="252626" y="404813"/>
                </a:cubicBezTo>
                <a:cubicBezTo>
                  <a:pt x="249909" y="395302"/>
                  <a:pt x="248276" y="388979"/>
                  <a:pt x="244689" y="379413"/>
                </a:cubicBezTo>
                <a:cubicBezTo>
                  <a:pt x="243274" y="375639"/>
                  <a:pt x="242038" y="371732"/>
                  <a:pt x="239926" y="368300"/>
                </a:cubicBezTo>
                <a:cubicBezTo>
                  <a:pt x="237760" y="364780"/>
                  <a:pt x="234241" y="362240"/>
                  <a:pt x="231989" y="358775"/>
                </a:cubicBezTo>
                <a:cubicBezTo>
                  <a:pt x="223425" y="345599"/>
                  <a:pt x="208183" y="315786"/>
                  <a:pt x="203414" y="303213"/>
                </a:cubicBezTo>
                <a:cubicBezTo>
                  <a:pt x="201901" y="299224"/>
                  <a:pt x="202044" y="294774"/>
                  <a:pt x="201826" y="290513"/>
                </a:cubicBezTo>
                <a:cubicBezTo>
                  <a:pt x="199377" y="242753"/>
                  <a:pt x="198088" y="256364"/>
                  <a:pt x="201826" y="230188"/>
                </a:cubicBezTo>
                <a:cubicBezTo>
                  <a:pt x="209912" y="216711"/>
                  <a:pt x="204819" y="224778"/>
                  <a:pt x="217701" y="206375"/>
                </a:cubicBezTo>
                <a:cubicBezTo>
                  <a:pt x="223104" y="198656"/>
                  <a:pt x="229454" y="191644"/>
                  <a:pt x="235164" y="184150"/>
                </a:cubicBezTo>
                <a:cubicBezTo>
                  <a:pt x="246388" y="169418"/>
                  <a:pt x="258227" y="155110"/>
                  <a:pt x="268501" y="139700"/>
                </a:cubicBezTo>
                <a:cubicBezTo>
                  <a:pt x="274147" y="131231"/>
                  <a:pt x="277552" y="121441"/>
                  <a:pt x="282789" y="112713"/>
                </a:cubicBezTo>
                <a:cubicBezTo>
                  <a:pt x="285512" y="108175"/>
                  <a:pt x="289316" y="104374"/>
                  <a:pt x="292314" y="100013"/>
                </a:cubicBezTo>
                <a:cubicBezTo>
                  <a:pt x="295142" y="95899"/>
                  <a:pt x="297605" y="91546"/>
                  <a:pt x="300251" y="87313"/>
                </a:cubicBezTo>
                <a:cubicBezTo>
                  <a:pt x="325194" y="47402"/>
                  <a:pt x="316701" y="71306"/>
                  <a:pt x="322476" y="53975"/>
                </a:cubicBezTo>
                <a:cubicBezTo>
                  <a:pt x="336258" y="42950"/>
                  <a:pt x="328018" y="50021"/>
                  <a:pt x="346289" y="31750"/>
                </a:cubicBezTo>
                <a:cubicBezTo>
                  <a:pt x="351487" y="26552"/>
                  <a:pt x="359167" y="24632"/>
                  <a:pt x="365339" y="20638"/>
                </a:cubicBezTo>
                <a:cubicBezTo>
                  <a:pt x="368184" y="18797"/>
                  <a:pt x="370630" y="16405"/>
                  <a:pt x="373276" y="14288"/>
                </a:cubicBezTo>
                <a:cubicBezTo>
                  <a:pt x="391681" y="9685"/>
                  <a:pt x="360859" y="17881"/>
                  <a:pt x="398676" y="3175"/>
                </a:cubicBezTo>
                <a:cubicBezTo>
                  <a:pt x="401676" y="2008"/>
                  <a:pt x="404988" y="1783"/>
                  <a:pt x="408201" y="1588"/>
                </a:cubicBezTo>
                <a:cubicBezTo>
                  <a:pt x="422472" y="723"/>
                  <a:pt x="436776" y="529"/>
                  <a:pt x="451064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"/>
          <p:cNvSpPr/>
          <p:nvPr/>
        </p:nvSpPr>
        <p:spPr>
          <a:xfrm>
            <a:off x="1620000" y="3600000"/>
            <a:ext cx="1798200" cy="121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DejaVu Sans"/>
              </a:rPr>
              <a:t>Kernzone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DejaVu Sans"/>
              </a:rPr>
              <a:t> = Grundstücke, auf denen sich frei lebende Katzen aufhalten.</a:t>
            </a:r>
            <a:endParaRPr b="0" lang="de-DE" sz="1600" spc="-1" strike="noStrike"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4860000" y="3562200"/>
            <a:ext cx="4498200" cy="192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DejaVu Sans"/>
              </a:rPr>
              <a:t>Schutzzone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DejaVu Sans"/>
              </a:rPr>
              <a:t> = Grundstücke, mit räumlicher Nähe zur Kernzone </a:t>
            </a: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DejaVu Sans"/>
              </a:rPr>
              <a:t>oder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DejaVu Sans"/>
              </a:rPr>
              <a:t> sonstigen örtlichen und naturräumlichen Gegebenheiten (unter Berücksichtigung des Wanderverhaltens fortpflanzungsfähiger Katzen) und damit der Gefahr, dass unkastrierte (Besitzer-)Katzen, zur Vermehrung der Katzen in der Kernzone beitragen.</a:t>
            </a:r>
            <a:endParaRPr b="0" lang="de-DE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539640" indent="-539640" algn="ctr">
              <a:lnSpc>
                <a:spcPct val="100000"/>
              </a:lnSpc>
              <a:tabLst>
                <a:tab algn="l" pos="0"/>
              </a:tabLst>
            </a:pPr>
            <a:r>
              <a:rPr b="0" lang="de-DE" sz="4000" spc="-1" strike="noStrike">
                <a:solidFill>
                  <a:srgbClr val="000000"/>
                </a:solidFill>
                <a:latin typeface="Arial"/>
              </a:rPr>
              <a:t>Was sind Maßnahmen?</a:t>
            </a:r>
            <a:endParaRPr b="0" lang="de-DE" sz="40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573120" y="1627200"/>
            <a:ext cx="9069840" cy="155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pPr marL="432000" indent="-324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200" spc="-1" strike="noStrike">
                <a:solidFill>
                  <a:srgbClr val="000000"/>
                </a:solidFill>
                <a:latin typeface="Arial"/>
              </a:rPr>
              <a:t>Aufrufe und Aufklärungsarbeit in der Bevölkerung durch z.B. Tierschutz und/oder Gemeinde</a:t>
            </a:r>
            <a:endParaRPr b="0" lang="de-DE" sz="2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200" spc="-1" strike="noStrike">
                <a:solidFill>
                  <a:srgbClr val="000000"/>
                </a:solidFill>
                <a:latin typeface="Arial"/>
              </a:rPr>
              <a:t>Zahlen der Kastrationen der vergangenen Jahre gleichbleibend (Achtung – Kastrationszahlen sind selten Aussagekräftig) </a:t>
            </a:r>
            <a:endParaRPr b="0" lang="de-DE" sz="2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200" spc="-1" strike="noStrike">
                <a:solidFill>
                  <a:srgbClr val="000000"/>
                </a:solidFill>
                <a:latin typeface="Arial"/>
              </a:rPr>
              <a:t>Landes-Förderung für Kastrationsaktionen für obhutlose Katzen</a:t>
            </a:r>
            <a:endParaRPr b="0" lang="de-DE" sz="2200" spc="-1" strike="noStrike"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>
            <a:off x="0" y="3600000"/>
            <a:ext cx="10078200" cy="107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Fazit </a:t>
            </a:r>
            <a:endParaRPr b="0" lang="de-DE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Seit Jahren können die Fortpflanzungsketten durch Zuwanderungen von außen kommender, fortpflanzungsfähiger Katzen nicht unterbrochen werden.</a:t>
            </a:r>
            <a:endParaRPr b="0" lang="de-DE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539640" indent="-539640" algn="ctr">
              <a:lnSpc>
                <a:spcPct val="100000"/>
              </a:lnSpc>
              <a:tabLst>
                <a:tab algn="l" pos="0"/>
              </a:tabLst>
            </a:pPr>
            <a:r>
              <a:rPr b="0" lang="de-DE" sz="4000" spc="-1" strike="noStrike">
                <a:solidFill>
                  <a:srgbClr val="000000"/>
                </a:solidFill>
                <a:latin typeface="Arial"/>
              </a:rPr>
              <a:t>Grundsatz der Verhältnismäßigkeit</a:t>
            </a:r>
            <a:endParaRPr b="0" lang="de-DE" sz="40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0" y="1155240"/>
            <a:ext cx="10079280" cy="298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Neben dem Erfordernis der Unwirksamkeit anderer Maßnahmen, bedarf es einer Abwägung zwischen dem öffentlichen Interesse und den Grundrechten der Tierhalter/-eigentümer</a:t>
            </a:r>
            <a:endParaRPr b="0" lang="de-DE" sz="18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Dabei sind auch die Vorteile einer Kastrationspflicht zu berücksichtigen:</a:t>
            </a:r>
            <a:endParaRPr b="0" lang="de-DE" sz="18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Verhinderung hormonell bedingter Krankheiten</a:t>
            </a:r>
            <a:endParaRPr b="0" lang="de-DE" sz="18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Reduktion von Revierkämpfe, damit verbundener Verletzungen und durch Wanderungen bedingte Unfälle im Straßenverkehr</a:t>
            </a:r>
            <a:endParaRPr b="0" lang="de-DE" sz="18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Eindämmung zahlreicher Katzenkrankheiten und damit auch der Welpensterblichkeit</a:t>
            </a:r>
            <a:endParaRPr b="0" lang="de-DE" sz="18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Höhere durchschnittliche Lebenserwartung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42" name=""/>
          <p:cNvSpPr/>
          <p:nvPr/>
        </p:nvSpPr>
        <p:spPr>
          <a:xfrm>
            <a:off x="29520" y="4195440"/>
            <a:ext cx="10078200" cy="60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de-DE" sz="1800" spc="-1" strike="noStrike">
                <a:solidFill>
                  <a:srgbClr val="ff0000"/>
                </a:solidFill>
                <a:latin typeface="Arial"/>
                <a:ea typeface="Microsoft YaHei"/>
              </a:rPr>
              <a:t>Bisher deutschlandweit keine Klage gegen eine einmal eingeführte Katzenschutzverordnung</a:t>
            </a:r>
            <a:r>
              <a:rPr b="1" lang="de-DE" sz="1800" spc="-1" strike="noStrike">
                <a:solidFill>
                  <a:srgbClr val="ff0000"/>
                </a:solidFill>
                <a:latin typeface="Century Schoolbook"/>
                <a:ea typeface="Microsoft YaHei"/>
              </a:rPr>
              <a:t>!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43" name=""/>
          <p:cNvSpPr/>
          <p:nvPr/>
        </p:nvSpPr>
        <p:spPr>
          <a:xfrm>
            <a:off x="720000" y="5040000"/>
            <a:ext cx="8458200" cy="25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Arial"/>
                <a:ea typeface="DejaVu Sans"/>
              </a:rPr>
              <a:t>* Vgl. hierzu ausführlicher: Deutsche Juristische Gesellschaft für Tierschutzrecht e.V., S. 24 ff.</a:t>
            </a:r>
            <a:endParaRPr b="0" lang="de-DE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539640" indent="-539640" algn="ctr">
              <a:lnSpc>
                <a:spcPct val="100000"/>
              </a:lnSpc>
              <a:tabLst>
                <a:tab algn="l" pos="0"/>
              </a:tabLst>
            </a:pPr>
            <a:r>
              <a:rPr b="0" lang="de-DE" sz="4000" spc="-1" strike="noStrike">
                <a:solidFill>
                  <a:srgbClr val="000000"/>
                </a:solidFill>
                <a:latin typeface="Arial"/>
              </a:rPr>
              <a:t>Kastrationen</a:t>
            </a:r>
            <a:endParaRPr b="0" lang="de-DE" sz="4000" spc="-1" strike="noStrike">
              <a:latin typeface="Arial"/>
            </a:endParaRPr>
          </a:p>
        </p:txBody>
      </p:sp>
      <p:sp>
        <p:nvSpPr>
          <p:cNvPr id="145" name=""/>
          <p:cNvSpPr/>
          <p:nvPr/>
        </p:nvSpPr>
        <p:spPr>
          <a:xfrm>
            <a:off x="720000" y="5040000"/>
            <a:ext cx="8458200" cy="25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46" name=""/>
          <p:cNvGraphicFramePr/>
          <p:nvPr/>
        </p:nvGraphicFramePr>
        <p:xfrm>
          <a:off x="720000" y="1856880"/>
          <a:ext cx="8639640" cy="2648520"/>
        </p:xfrm>
        <a:graphic>
          <a:graphicData uri="http://schemas.openxmlformats.org/drawingml/2006/table">
            <a:tbl>
              <a:tblPr/>
              <a:tblGrid>
                <a:gridCol w="892800"/>
                <a:gridCol w="2721240"/>
                <a:gridCol w="5025600"/>
              </a:tblGrid>
              <a:tr h="21600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1" lang="de-DE" sz="1800" spc="-1" strike="noStrike">
                          <a:latin typeface="Arial"/>
                        </a:rPr>
                        <a:t>Jahr</a:t>
                      </a:r>
                      <a:endParaRPr b="1" lang="de-DE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1" lang="de-DE" sz="1800" spc="-1" strike="noStrike">
                          <a:latin typeface="Arial"/>
                        </a:rPr>
                        <a:t>Anzahl Kastrationen</a:t>
                      </a:r>
                      <a:endParaRPr b="1" lang="de-DE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1" lang="de-DE" sz="1800" spc="-1" strike="noStrike">
                          <a:latin typeface="Arial"/>
                        </a:rPr>
                        <a:t>Bemerkungen</a:t>
                      </a:r>
                      <a:endParaRPr b="1" lang="de-DE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49752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de-DE" sz="1800" spc="-1" strike="noStrike">
                          <a:latin typeface="Arial"/>
                        </a:rPr>
                        <a:t>2022</a:t>
                      </a:r>
                      <a:endParaRPr b="0" lang="de-DE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de-DE" sz="1800" spc="-1" strike="noStrike">
                          <a:latin typeface="Arial"/>
                        </a:rPr>
                        <a:t>xxx</a:t>
                      </a:r>
                      <a:endParaRPr b="0" lang="de-DE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de-DE" sz="1800" spc="-1" strike="noStrike">
                          <a:latin typeface="Arial"/>
                        </a:rPr>
                        <a:t>xxx Parasiten (Würmer, Flöhe, etc.) xx Katzenschupfen, xx entzündete Ohren, xx Zahnprobleme</a:t>
                      </a:r>
                      <a:endParaRPr b="0" lang="de-DE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58032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de-DE" sz="1800" spc="-1" strike="noStrike">
                          <a:latin typeface="Arial"/>
                        </a:rPr>
                        <a:t>2023</a:t>
                      </a:r>
                      <a:endParaRPr b="0" lang="de-DE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de-DE" sz="1800" spc="-1" strike="noStrike">
                          <a:latin typeface="Arial"/>
                        </a:rPr>
                        <a:t>xxx</a:t>
                      </a:r>
                      <a:endParaRPr b="0" lang="de-DE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de-DE" sz="1800" spc="-1" strike="noStrike">
                          <a:latin typeface="Arial"/>
                        </a:rPr>
                        <a:t>xxx Parasiten (Würmer, Flöhe, etc.) xx Katzenschupfen, xx entzündete Ohren, xx Zahnprobleme</a:t>
                      </a:r>
                      <a:endParaRPr b="0" lang="de-DE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90144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de-DE" sz="1800" spc="-1" strike="noStrike">
                          <a:latin typeface="Arial"/>
                        </a:rPr>
                        <a:t>2024</a:t>
                      </a:r>
                      <a:endParaRPr b="0" lang="de-DE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de-DE" sz="1800" spc="-1" strike="noStrike">
                          <a:latin typeface="Arial"/>
                        </a:rPr>
                        <a:t>xxx</a:t>
                      </a:r>
                      <a:endParaRPr b="0" lang="de-DE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de-DE" sz="1800" spc="-1" strike="noStrike">
                          <a:latin typeface="Arial"/>
                        </a:rPr>
                        <a:t>xxx Parasiten (Würmer, Flöhe, etc.) xx Katzenschupfen, xx entzündete Ohren, xx Zahnprobleme</a:t>
                      </a:r>
                      <a:endParaRPr b="0" lang="de-DE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147" name=""/>
          <p:cNvSpPr txBox="1"/>
          <p:nvPr/>
        </p:nvSpPr>
        <p:spPr>
          <a:xfrm>
            <a:off x="720000" y="1170720"/>
            <a:ext cx="8640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1" lang="de-DE" sz="1800" spc="-1" strike="noStrike">
                <a:latin typeface="Arial"/>
              </a:rPr>
              <a:t>Kastrationszahlen der Vereine [A, B und C] in [Ort]</a:t>
            </a:r>
            <a:endParaRPr b="1" lang="de-DE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539640" indent="-539640" algn="ctr">
              <a:lnSpc>
                <a:spcPct val="100000"/>
              </a:lnSpc>
              <a:tabLst>
                <a:tab algn="l" pos="0"/>
              </a:tabLst>
            </a:pPr>
            <a:r>
              <a:rPr b="0" lang="de-DE" sz="4000" spc="-1" strike="noStrike">
                <a:solidFill>
                  <a:srgbClr val="000000"/>
                </a:solidFill>
                <a:latin typeface="Arial"/>
              </a:rPr>
              <a:t>Ergebnis</a:t>
            </a:r>
            <a:endParaRPr b="0" lang="de-DE" sz="4000" spc="-1" strike="noStrike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0" y="1800000"/>
            <a:ext cx="10078200" cy="89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lnSpc>
                <a:spcPct val="100000"/>
              </a:lnSpc>
            </a:pPr>
            <a:r>
              <a:rPr b="1" lang="de-DE" sz="2000" spc="-1" strike="noStrike">
                <a:solidFill>
                  <a:srgbClr val="000000"/>
                </a:solidFill>
                <a:latin typeface="Arial"/>
              </a:rPr>
              <a:t>Es liegen alle Voraussetzungen zur rechtssicheren Einführung einer Katzenschutzverordnung vor!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150" name=""/>
          <p:cNvSpPr/>
          <p:nvPr/>
        </p:nvSpPr>
        <p:spPr>
          <a:xfrm>
            <a:off x="0" y="2700000"/>
            <a:ext cx="10078200" cy="93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de-DE" sz="2000" spc="-1" strike="noStrike">
                <a:solidFill>
                  <a:srgbClr val="000000"/>
                </a:solidFill>
                <a:latin typeface="Arial"/>
                <a:ea typeface="DejaVu Sans"/>
              </a:rPr>
              <a:t>Auch die notwendigen Nachweise sind erbracht, </a:t>
            </a:r>
            <a:br/>
            <a:r>
              <a:rPr b="1" lang="de-DE" sz="2000" spc="-1" strike="noStrike">
                <a:solidFill>
                  <a:srgbClr val="000000"/>
                </a:solidFill>
                <a:latin typeface="Arial"/>
                <a:ea typeface="DejaVu Sans"/>
              </a:rPr>
              <a:t>wenn sich nach all den Jahren der Tierschutztätigkeit die Unwirksamkeit der bisherigen Maßnahmen zeigt.</a:t>
            </a:r>
            <a:endParaRPr b="0" lang="de-DE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4000" spc="-1" strike="noStrike">
                <a:latin typeface="Arial"/>
              </a:rPr>
              <a:t>Streuner-Situation</a:t>
            </a:r>
            <a:endParaRPr b="0" lang="de-DE" sz="40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69840" cy="28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5000"/>
          </a:bodyPr>
          <a:p>
            <a:pPr>
              <a:lnSpc>
                <a:spcPct val="100000"/>
              </a:lnSpc>
            </a:pPr>
            <a:endParaRPr b="0" lang="de-DE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latin typeface="Arial"/>
              </a:rPr>
              <a:t>In Deutschland geschätzt („vor Corona“) pro 40-50 Bürger ca. 1 freilebende Katze,</a:t>
            </a:r>
            <a:endParaRPr b="0" lang="de-DE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latin typeface="Arial"/>
                <a:ea typeface="Microsoft YaHei"/>
              </a:rPr>
              <a:t>(2023) 15,7 Millionen Hauskatzen laut Industrieverband Heimtierbedarf e. V.</a:t>
            </a:r>
            <a:endParaRPr b="0" lang="de-DE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latin typeface="Arial"/>
                <a:ea typeface="Microsoft YaHei"/>
              </a:rPr>
              <a:t>Deutscher Tierschutzbund: jede 10. Besitzerkatze unkastriert; einige Millionen freilebende Katzen</a:t>
            </a:r>
            <a:endParaRPr b="0" lang="de-DE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latin typeface="Arial"/>
                <a:ea typeface="Microsoft YaHei"/>
              </a:rPr>
              <a:t>Fortpflanzungsfreudige Tiere: 2 - 3 x jährlich, 2 – 6 Welpen,</a:t>
            </a:r>
            <a:endParaRPr b="0" lang="de-DE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latin typeface="Arial"/>
                <a:ea typeface="Microsoft YaHei"/>
              </a:rPr>
              <a:t>Schnell wachsende Kolonien scheuer Katzen, die sich aus entlaufenen, ausgesetzten oder zurückgelassenen Hauskatzen und deren Nachkommen zusammensetzen</a:t>
            </a:r>
            <a:endParaRPr b="0" lang="de-DE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latin typeface="Arial"/>
                <a:ea typeface="Microsoft YaHei"/>
              </a:rPr>
              <a:t>Häufig auftretende Infektionskrankheiten (Augen und Atmungsapparat, Parasiten) </a:t>
            </a:r>
            <a:endParaRPr b="0" lang="de-DE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latin typeface="Arial"/>
                <a:ea typeface="Microsoft YaHei"/>
              </a:rPr>
              <a:t>Verletzungen und Unterernährung</a:t>
            </a:r>
            <a:endParaRPr b="0" lang="de-DE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4000" spc="-1" strike="noStrike">
                <a:latin typeface="Arial"/>
              </a:rPr>
              <a:t>Rechtliche Grundlagen</a:t>
            </a:r>
            <a:endParaRPr b="0" lang="de-DE" sz="40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828360" y="1571760"/>
            <a:ext cx="906984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7000"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Freilebende Katzen fallen unter das Fundrecht: </a:t>
            </a:r>
            <a:endParaRPr b="0" lang="de-D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„</a:t>
            </a:r>
            <a:r>
              <a:rPr b="0" lang="de-DE" sz="2000" spc="-1" strike="noStrike">
                <a:latin typeface="Arial"/>
              </a:rPr>
              <a:t>BVerwG, Urteil Az. 3 C 24/16 vom 26.04.2018“</a:t>
            </a:r>
            <a:endParaRPr b="0" lang="de-D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Fundrechtliche Verpflichtung der Gemeinde zur Verwahrung</a:t>
            </a:r>
            <a:endParaRPr b="0" lang="de-D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Verwahrung = Versorgung mit angemessener Unterkunft, Futter, </a:t>
            </a:r>
            <a:endParaRPr b="0" lang="de-D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tierärztlicher Behandlung</a:t>
            </a:r>
            <a:endParaRPr b="0" lang="de-D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Nach 6 Monaten Eigentumserwerb der Gemeinde (§§ 973 und 976 BGB)</a:t>
            </a:r>
            <a:endParaRPr b="0" lang="de-D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Vorsorgliche Kastration ergibt sich aus Sparsamkeitsverpflichtung der Gemeinden</a:t>
            </a:r>
            <a:endParaRPr b="0" lang="de-DE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4000" spc="-1" strike="noStrike">
                <a:latin typeface="Arial"/>
              </a:rPr>
              <a:t>Was macht „der Tierschutz“?</a:t>
            </a:r>
            <a:endParaRPr b="0" lang="de-DE" sz="40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828360" y="1505160"/>
            <a:ext cx="9069840" cy="281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200" spc="-1" strike="noStrike">
                <a:latin typeface="Arial"/>
              </a:rPr>
              <a:t>Aufklärungsarbeit</a:t>
            </a:r>
            <a:endParaRPr b="0" lang="de-DE" sz="2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200" spc="-1" strike="noStrike">
                <a:latin typeface="Arial"/>
              </a:rPr>
              <a:t>Bearbeiten von Bürgermeldungen zu obhutlosen Katzen</a:t>
            </a:r>
            <a:endParaRPr b="0" lang="de-DE" sz="2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200" spc="-1" strike="noStrike">
                <a:latin typeface="Arial"/>
              </a:rPr>
              <a:t>Monitoring „Katzen-Hotspots“</a:t>
            </a:r>
            <a:endParaRPr b="0" lang="de-DE" sz="2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200" spc="-1" strike="noStrike">
                <a:latin typeface="Arial"/>
              </a:rPr>
              <a:t>Sicherung freilebender Katzen</a:t>
            </a:r>
            <a:endParaRPr b="0" lang="de-DE" sz="2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200" spc="-1" strike="noStrike">
                <a:latin typeface="Arial"/>
              </a:rPr>
              <a:t>Finanzierung tierärztlicher Versorgungen</a:t>
            </a:r>
            <a:endParaRPr b="0" lang="de-DE" sz="2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200" spc="-1" strike="noStrike">
                <a:latin typeface="Arial"/>
              </a:rPr>
              <a:t>Finanzierung der Kastrationen</a:t>
            </a:r>
            <a:endParaRPr b="0" lang="de-DE" sz="2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200" spc="-1" strike="noStrike">
                <a:latin typeface="Arial"/>
              </a:rPr>
              <a:t>Zurücksetzen an Fundort, wenn Tier sehr scheu, mit Betreuung (zurücksetzen sonst tierschutzwidrig, da es einem Aussetzen gleichkäme)</a:t>
            </a:r>
            <a:endParaRPr b="0" lang="de-DE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4400" spc="-1" strike="noStrike">
                <a:latin typeface="Arial"/>
              </a:rPr>
              <a:t>Kastrationsaktionen nicht nachhaltig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504000" y="1800000"/>
            <a:ext cx="9069840" cy="173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200" spc="-1" strike="noStrike">
                <a:latin typeface="Arial"/>
              </a:rPr>
              <a:t>Durch Zuwanderung unkastrierter Besitzerkatzen Aufrechterhaltung der Fortpflanzungskette </a:t>
            </a:r>
            <a:endParaRPr b="0" lang="de-DE" sz="2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200" spc="-1" strike="noStrike">
                <a:latin typeface="Arial"/>
              </a:rPr>
              <a:t>Unkontrollierter Nachwuchs Ausgangspunkt für neue Kolonien freilebender Katzen</a:t>
            </a:r>
            <a:endParaRPr b="0" lang="de-DE" sz="2200" spc="-1" strike="noStrike">
              <a:latin typeface="Arial"/>
            </a:endParaRPr>
          </a:p>
        </p:txBody>
      </p:sp>
      <p:sp>
        <p:nvSpPr>
          <p:cNvPr id="89" name=""/>
          <p:cNvSpPr/>
          <p:nvPr/>
        </p:nvSpPr>
        <p:spPr>
          <a:xfrm>
            <a:off x="0" y="3600000"/>
            <a:ext cx="10078560" cy="76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de-DE" sz="2400" spc="-1" strike="noStrike">
                <a:solidFill>
                  <a:srgbClr val="000000"/>
                </a:solidFill>
                <a:latin typeface="Arial"/>
                <a:ea typeface="DejaVu Sans"/>
              </a:rPr>
              <a:t>Fehlende Nachhaltigkeit von Kastrationsaktionen auch durch</a:t>
            </a:r>
            <a:endParaRPr b="0" lang="de-DE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de-DE" sz="2400" spc="-1" strike="noStrike">
                <a:solidFill>
                  <a:srgbClr val="000000"/>
                </a:solidFill>
                <a:latin typeface="Arial"/>
                <a:ea typeface="DejaVu Sans"/>
              </a:rPr>
              <a:t>die Studie des Landes Sachsen-Anhalt bestätigt.</a:t>
            </a:r>
            <a:endParaRPr b="0" lang="de-DE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4400" spc="-1" strike="noStrike">
                <a:latin typeface="Arial"/>
              </a:rPr>
              <a:t>Ziel der Katzenschutzverordnung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180000" y="2340000"/>
            <a:ext cx="9718200" cy="101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lnSpc>
                <a:spcPct val="100000"/>
              </a:lnSpc>
            </a:pPr>
            <a:r>
              <a:rPr b="0" lang="de-DE" sz="2600" spc="-1" strike="noStrike">
                <a:latin typeface="Arial"/>
              </a:rPr>
              <a:t>Schutz erfolgt durch nachhaltige </a:t>
            </a:r>
            <a:r>
              <a:rPr b="1" lang="de-DE" sz="2600" spc="-1" strike="noStrike">
                <a:latin typeface="Arial"/>
              </a:rPr>
              <a:t>Reduzierung</a:t>
            </a:r>
            <a:endParaRPr b="0" lang="de-DE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de-DE" sz="2600" spc="-1" strike="noStrike">
                <a:latin typeface="Arial"/>
              </a:rPr>
              <a:t>der Populationen obhutloser Katzen.</a:t>
            </a:r>
            <a:endParaRPr b="0" lang="de-DE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4400" spc="-1" strike="noStrike">
                <a:latin typeface="Arial"/>
              </a:rPr>
              <a:t>Was regelt die KSChV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360000" y="1686600"/>
            <a:ext cx="9394200" cy="227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7000"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de-DE" sz="2200" spc="-1" strike="noStrike">
                <a:latin typeface="Arial"/>
              </a:rPr>
              <a:t>Unkontrollierter Freigang unkastrierter Besitzerkatzen verboten</a:t>
            </a:r>
            <a:endParaRPr b="0" lang="de-DE" sz="2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de-DE" sz="2200" spc="-1" strike="noStrike">
                <a:latin typeface="Arial"/>
              </a:rPr>
              <a:t>Kastrierte Hauskatzen, </a:t>
            </a:r>
            <a:r>
              <a:rPr b="0" lang="de-DE" sz="2200" spc="-1" strike="noStrike">
                <a:latin typeface="Arial"/>
              </a:rPr>
              <a:t>können</a:t>
            </a:r>
            <a:r>
              <a:rPr b="1" lang="de-DE" sz="2200" spc="-1" strike="noStrike">
                <a:latin typeface="Arial"/>
              </a:rPr>
              <a:t> mit Kennzeichnung und Registrierung</a:t>
            </a:r>
            <a:r>
              <a:rPr b="0" lang="de-DE" sz="2200" spc="-1" strike="noStrike">
                <a:latin typeface="Arial"/>
              </a:rPr>
              <a:t> in den unkontrollierten Freigang</a:t>
            </a:r>
            <a:endParaRPr b="0" lang="de-DE" sz="2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200" spc="-1" strike="noStrike">
                <a:latin typeface="Arial"/>
                <a:ea typeface="Microsoft YaHei"/>
              </a:rPr>
              <a:t>Bestimmtes Gebiet festzulegen (</a:t>
            </a:r>
            <a:r>
              <a:rPr b="1" lang="de-DE" sz="2200" spc="-1" strike="noStrike">
                <a:latin typeface="Arial"/>
                <a:ea typeface="Microsoft YaHei"/>
              </a:rPr>
              <a:t>Gemeinde/Landkreis)</a:t>
            </a:r>
            <a:endParaRPr b="0" lang="de-DE" sz="2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de-DE" sz="2200" spc="-1" strike="noStrike">
                <a:latin typeface="Arial"/>
                <a:ea typeface="Microsoft YaHei"/>
              </a:rPr>
              <a:t>Haltung unkastrierter Katzen in Wohnung oder mit kontrollierten Freigang erlaubt</a:t>
            </a:r>
            <a:endParaRPr b="0" lang="de-DE" sz="2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200" spc="-1" strike="noStrike">
                <a:latin typeface="Arial"/>
                <a:ea typeface="Microsoft YaHei"/>
              </a:rPr>
              <a:t>Ggfls. </a:t>
            </a:r>
            <a:r>
              <a:rPr b="1" lang="de-DE" sz="2200" spc="-1" strike="noStrike">
                <a:latin typeface="Arial"/>
                <a:ea typeface="Microsoft YaHei"/>
              </a:rPr>
              <a:t>Ausnahmeregelung</a:t>
            </a:r>
            <a:r>
              <a:rPr b="0" lang="de-DE" sz="2200" spc="-1" strike="noStrike">
                <a:latin typeface="Arial"/>
                <a:ea typeface="Microsoft YaHei"/>
              </a:rPr>
              <a:t> für Züchter</a:t>
            </a:r>
            <a:endParaRPr b="0" lang="de-DE" sz="2200" spc="-1" strike="noStrike">
              <a:latin typeface="Arial"/>
            </a:endParaRPr>
          </a:p>
        </p:txBody>
      </p:sp>
      <p:sp>
        <p:nvSpPr>
          <p:cNvPr id="94" name=""/>
          <p:cNvSpPr/>
          <p:nvPr/>
        </p:nvSpPr>
        <p:spPr>
          <a:xfrm>
            <a:off x="360000" y="4614840"/>
            <a:ext cx="9358560" cy="71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de-DE" sz="2200" spc="-1" strike="noStrike">
                <a:solidFill>
                  <a:srgbClr val="000000"/>
                </a:solidFill>
                <a:latin typeface="Arial"/>
                <a:ea typeface="DejaVu Sans"/>
              </a:rPr>
              <a:t>Kosten für Kennzeichnung und Kastration zahlt Katzenhalter.</a:t>
            </a:r>
            <a:endParaRPr b="0" lang="de-DE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4400" spc="-1" strike="noStrike">
                <a:latin typeface="Arial"/>
              </a:rPr>
              <a:t>Aktueller Sachstand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394200" cy="32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0000"/>
          </a:bodyPr>
          <a:p>
            <a:pPr>
              <a:lnSpc>
                <a:spcPct val="100000"/>
              </a:lnSpc>
            </a:pPr>
            <a:endParaRPr b="0" lang="de-DE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de-DE" sz="8800" spc="-1" strike="noStrike">
                <a:latin typeface="Arial"/>
              </a:rPr>
              <a:t>Deutschland</a:t>
            </a:r>
            <a:endParaRPr b="0" lang="de-DE" sz="8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de-DE" sz="8800" spc="-1" strike="noStrike">
                <a:latin typeface="Arial"/>
              </a:rPr>
              <a:t>   </a:t>
            </a:r>
            <a:r>
              <a:rPr b="0" lang="de-DE" sz="8800" spc="-1" strike="noStrike">
                <a:latin typeface="Arial"/>
              </a:rPr>
              <a:t>1.100 Katzenschutzverordnungen </a:t>
            </a:r>
            <a:endParaRPr b="0" lang="de-DE" sz="8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de-DE" sz="8800" spc="-1" strike="noStrike">
                <a:latin typeface="Arial"/>
              </a:rPr>
              <a:t>   </a:t>
            </a:r>
            <a:r>
              <a:rPr b="0" lang="de-DE" sz="8800" spc="-1" strike="noStrike">
                <a:latin typeface="Arial"/>
              </a:rPr>
              <a:t>NRW: 275 – BW: 63 – HE: 96</a:t>
            </a:r>
            <a:endParaRPr b="0" lang="de-DE" sz="88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de-DE" sz="8800" spc="-1" strike="noStrike">
                <a:latin typeface="Arial"/>
              </a:rPr>
              <a:t>  </a:t>
            </a:r>
            <a:r>
              <a:rPr b="0" lang="de-DE" sz="8800" spc="-1" strike="noStrike">
                <a:latin typeface="Arial"/>
              </a:rPr>
              <a:t>Berlin und Bremen: „landesweite“ Regelungen</a:t>
            </a:r>
            <a:endParaRPr b="0" lang="de-DE" sz="88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de-DE" sz="8800" spc="-1" strike="noStrike">
                <a:latin typeface="Arial"/>
              </a:rPr>
              <a:t>  </a:t>
            </a:r>
            <a:r>
              <a:rPr b="0" lang="de-DE" sz="8800" spc="-1" strike="noStrike">
                <a:latin typeface="Arial"/>
              </a:rPr>
              <a:t>Niedersachsen prüft derzeit landesweite Regelung</a:t>
            </a:r>
            <a:br/>
            <a:r>
              <a:rPr b="0" lang="de-DE" sz="8800" spc="-1" strike="noStrike">
                <a:latin typeface="Arial"/>
              </a:rPr>
              <a:t> </a:t>
            </a:r>
            <a:endParaRPr b="0" lang="de-DE" sz="8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b="1" lang="de-DE" sz="8800" spc="-1" strike="noStrike">
                <a:latin typeface="Arial"/>
              </a:rPr>
              <a:t>Österreich</a:t>
            </a:r>
            <a:endParaRPr b="0" lang="de-DE" sz="8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de-DE" sz="8800" spc="-1" strike="noStrike">
                <a:latin typeface="Arial"/>
              </a:rPr>
              <a:t>  </a:t>
            </a:r>
            <a:r>
              <a:rPr b="0" lang="de-DE" sz="8800" spc="-1" strike="noStrike">
                <a:latin typeface="Arial"/>
              </a:rPr>
              <a:t>Seit 2005 landesweite KSV</a:t>
            </a:r>
            <a:br/>
            <a:r>
              <a:rPr b="0" lang="de-DE" sz="8800" spc="-1" strike="noStrike">
                <a:latin typeface="Arial"/>
              </a:rPr>
              <a:t> </a:t>
            </a:r>
            <a:endParaRPr b="0" lang="de-DE" sz="8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8800" spc="-1" strike="noStrike">
                <a:latin typeface="Arial"/>
              </a:rPr>
              <a:t>Belgien</a:t>
            </a:r>
            <a:endParaRPr b="0" lang="de-DE" sz="8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de-DE" sz="8800" spc="-1" strike="noStrike">
                <a:latin typeface="Arial"/>
              </a:rPr>
              <a:t>  </a:t>
            </a:r>
            <a:r>
              <a:rPr b="0" lang="de-DE" sz="8800" spc="-1" strike="noStrike">
                <a:latin typeface="Arial"/>
              </a:rPr>
              <a:t>Seit 2018 landesweite KSV</a:t>
            </a:r>
            <a:endParaRPr b="0" lang="de-DE" sz="8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</TotalTime>
  <Application>LibreOffice/7.2.0.4$Windows_X86_64 LibreOffice_project/9a9c6381e3f7a62afc1329bd359cc48accb6435b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2024-11-12T11:36:14Z</dcterms:created>
  <dc:creator/>
  <dc:description/>
  <dc:language>de-DE</dc:language>
  <cp:lastModifiedBy/>
  <dcterms:modified xsi:type="dcterms:W3CDTF">2025-01-08T18:27:43Z</dcterms:modified>
  <cp:revision>92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